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4"/>
  </p:notesMasterIdLst>
  <p:sldIdLst>
    <p:sldId id="294" r:id="rId5"/>
    <p:sldId id="467" r:id="rId6"/>
    <p:sldId id="300" r:id="rId7"/>
    <p:sldId id="468" r:id="rId8"/>
    <p:sldId id="302" r:id="rId9"/>
    <p:sldId id="455" r:id="rId10"/>
    <p:sldId id="301" r:id="rId11"/>
    <p:sldId id="406" r:id="rId12"/>
    <p:sldId id="407" r:id="rId13"/>
    <p:sldId id="408" r:id="rId14"/>
    <p:sldId id="409" r:id="rId15"/>
    <p:sldId id="410" r:id="rId16"/>
    <p:sldId id="411" r:id="rId17"/>
    <p:sldId id="412" r:id="rId18"/>
    <p:sldId id="413" r:id="rId19"/>
    <p:sldId id="425" r:id="rId20"/>
    <p:sldId id="414" r:id="rId21"/>
    <p:sldId id="415" r:id="rId22"/>
    <p:sldId id="416" r:id="rId23"/>
    <p:sldId id="426" r:id="rId24"/>
    <p:sldId id="439" r:id="rId25"/>
    <p:sldId id="440" r:id="rId26"/>
    <p:sldId id="421" r:id="rId27"/>
    <p:sldId id="463" r:id="rId28"/>
    <p:sldId id="465" r:id="rId29"/>
    <p:sldId id="466" r:id="rId30"/>
    <p:sldId id="387" r:id="rId31"/>
    <p:sldId id="303" r:id="rId32"/>
    <p:sldId id="304" r:id="rId33"/>
    <p:sldId id="305" r:id="rId34"/>
    <p:sldId id="418" r:id="rId35"/>
    <p:sldId id="419" r:id="rId36"/>
    <p:sldId id="420" r:id="rId37"/>
    <p:sldId id="391" r:id="rId38"/>
    <p:sldId id="380" r:id="rId39"/>
    <p:sldId id="320" r:id="rId40"/>
    <p:sldId id="322" r:id="rId41"/>
    <p:sldId id="323" r:id="rId42"/>
    <p:sldId id="324" r:id="rId43"/>
    <p:sldId id="325" r:id="rId44"/>
    <p:sldId id="383" r:id="rId45"/>
    <p:sldId id="309" r:id="rId46"/>
    <p:sldId id="435" r:id="rId47"/>
    <p:sldId id="438" r:id="rId48"/>
    <p:sldId id="328" r:id="rId49"/>
    <p:sldId id="329" r:id="rId50"/>
    <p:sldId id="330" r:id="rId51"/>
    <p:sldId id="331" r:id="rId52"/>
    <p:sldId id="332" r:id="rId53"/>
    <p:sldId id="333" r:id="rId54"/>
    <p:sldId id="334" r:id="rId55"/>
    <p:sldId id="442" r:id="rId56"/>
    <p:sldId id="437" r:id="rId57"/>
    <p:sldId id="402" r:id="rId58"/>
    <p:sldId id="453" r:id="rId59"/>
    <p:sldId id="436" r:id="rId60"/>
    <p:sldId id="457" r:id="rId61"/>
    <p:sldId id="384" r:id="rId62"/>
    <p:sldId id="458" r:id="rId63"/>
    <p:sldId id="459" r:id="rId64"/>
    <p:sldId id="460" r:id="rId65"/>
    <p:sldId id="461" r:id="rId66"/>
    <p:sldId id="385" r:id="rId67"/>
    <p:sldId id="386" r:id="rId68"/>
    <p:sldId id="462" r:id="rId69"/>
    <p:sldId id="337" r:id="rId70"/>
    <p:sldId id="338" r:id="rId71"/>
    <p:sldId id="339" r:id="rId72"/>
    <p:sldId id="340" r:id="rId73"/>
    <p:sldId id="341" r:id="rId74"/>
    <p:sldId id="454" r:id="rId75"/>
    <p:sldId id="376" r:id="rId76"/>
    <p:sldId id="434" r:id="rId77"/>
    <p:sldId id="427" r:id="rId78"/>
    <p:sldId id="428" r:id="rId79"/>
    <p:sldId id="429" r:id="rId80"/>
    <p:sldId id="430" r:id="rId81"/>
    <p:sldId id="431" r:id="rId82"/>
    <p:sldId id="432" r:id="rId83"/>
    <p:sldId id="433" r:id="rId84"/>
    <p:sldId id="342" r:id="rId85"/>
    <p:sldId id="443" r:id="rId86"/>
    <p:sldId id="444" r:id="rId87"/>
    <p:sldId id="445" r:id="rId88"/>
    <p:sldId id="446" r:id="rId89"/>
    <p:sldId id="447" r:id="rId90"/>
    <p:sldId id="448" r:id="rId91"/>
    <p:sldId id="449" r:id="rId92"/>
    <p:sldId id="450" r:id="rId9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F1CFB-68E2-490C-858C-096B8869B1F4}">
          <p14:sldIdLst>
            <p14:sldId id="294"/>
            <p14:sldId id="467"/>
            <p14:sldId id="300"/>
            <p14:sldId id="468"/>
            <p14:sldId id="302"/>
            <p14:sldId id="455"/>
            <p14:sldId id="301"/>
          </p14:sldIdLst>
        </p14:section>
        <p14:section name="NLP Tasks Overview" id="{70AFD7ED-14FC-4060-A42B-4976C70E4F65}">
          <p14:sldIdLst>
            <p14:sldId id="406"/>
            <p14:sldId id="407"/>
            <p14:sldId id="408"/>
            <p14:sldId id="409"/>
            <p14:sldId id="410"/>
            <p14:sldId id="411"/>
            <p14:sldId id="412"/>
            <p14:sldId id="413"/>
            <p14:sldId id="425"/>
            <p14:sldId id="414"/>
            <p14:sldId id="415"/>
            <p14:sldId id="416"/>
            <p14:sldId id="426"/>
            <p14:sldId id="439"/>
            <p14:sldId id="440"/>
          </p14:sldIdLst>
        </p14:section>
        <p14:section name="UWA Past Projects" id="{5922E8E1-060C-4127-A529-9A54C40DF5D1}">
          <p14:sldIdLst>
            <p14:sldId id="421"/>
            <p14:sldId id="463"/>
            <p14:sldId id="465"/>
            <p14:sldId id="466"/>
            <p14:sldId id="387"/>
            <p14:sldId id="303"/>
            <p14:sldId id="304"/>
            <p14:sldId id="305"/>
            <p14:sldId id="418"/>
            <p14:sldId id="419"/>
            <p14:sldId id="420"/>
          </p14:sldIdLst>
        </p14:section>
        <p14:section name="UWA Current Projects" id="{9720ADEE-4B26-43B9-9F61-F103E5A2A2E6}">
          <p14:sldIdLst>
            <p14:sldId id="391"/>
            <p14:sldId id="380"/>
            <p14:sldId id="320"/>
            <p14:sldId id="322"/>
            <p14:sldId id="323"/>
            <p14:sldId id="324"/>
            <p14:sldId id="325"/>
            <p14:sldId id="383"/>
          </p14:sldIdLst>
        </p14:section>
        <p14:section name="12.1 Fundamentals of NLP - Handing and Pre-processing" id="{28CAF4EA-27D2-4C57-B1F9-DDABD703DD32}">
          <p14:sldIdLst>
            <p14:sldId id="309"/>
            <p14:sldId id="435"/>
          </p14:sldIdLst>
        </p14:section>
        <p14:section name="12.2 Fundamentals of NLP - Language Representations" id="{1C9EDDCA-4D36-4C6D-ADAE-BF6B94807520}">
          <p14:sldIdLst>
            <p14:sldId id="438"/>
            <p14:sldId id="328"/>
            <p14:sldId id="329"/>
            <p14:sldId id="330"/>
            <p14:sldId id="331"/>
            <p14:sldId id="332"/>
            <p14:sldId id="333"/>
            <p14:sldId id="334"/>
            <p14:sldId id="442"/>
            <p14:sldId id="437"/>
          </p14:sldIdLst>
        </p14:section>
        <p14:section name="12.3 Supervised Learning" id="{5815FCA0-32F8-44A5-AF4B-C1D41371B338}">
          <p14:sldIdLst>
            <p14:sldId id="402"/>
            <p14:sldId id="453"/>
            <p14:sldId id="436"/>
            <p14:sldId id="457"/>
            <p14:sldId id="384"/>
            <p14:sldId id="458"/>
            <p14:sldId id="459"/>
            <p14:sldId id="460"/>
            <p14:sldId id="461"/>
            <p14:sldId id="385"/>
            <p14:sldId id="386"/>
            <p14:sldId id="462"/>
            <p14:sldId id="337"/>
            <p14:sldId id="338"/>
            <p14:sldId id="339"/>
            <p14:sldId id="340"/>
            <p14:sldId id="341"/>
            <p14:sldId id="454"/>
            <p14:sldId id="376"/>
          </p14:sldIdLst>
        </p14:section>
        <p14:section name="Appendix" id="{941FE61A-0957-41AC-AE32-E7E2F9218C2A}">
          <p14:sldIdLst>
            <p14:sldId id="434"/>
            <p14:sldId id="427"/>
            <p14:sldId id="428"/>
            <p14:sldId id="429"/>
            <p14:sldId id="430"/>
            <p14:sldId id="431"/>
            <p14:sldId id="432"/>
            <p14:sldId id="433"/>
          </p14:sldIdLst>
        </p14:section>
        <p14:section name="Additional - Seq2Seq Encoder-Decoder" id="{9198ED40-A7F6-4955-A63A-2A37D4B76F93}">
          <p14:sldIdLst>
            <p14:sldId id="342"/>
            <p14:sldId id="443"/>
            <p14:sldId id="444"/>
            <p14:sldId id="445"/>
            <p14:sldId id="446"/>
            <p14:sldId id="447"/>
            <p14:sldId id="448"/>
            <p14:sldId id="449"/>
            <p14:sldId id="45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mryn Barker" initials="T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4EB"/>
    <a:srgbClr val="9AC87A"/>
    <a:srgbClr val="E6AA00"/>
    <a:srgbClr val="3083DC"/>
    <a:srgbClr val="F14848"/>
    <a:srgbClr val="CCCCFF"/>
    <a:srgbClr val="FFCBCC"/>
    <a:srgbClr val="FFCB98"/>
    <a:srgbClr val="FDCC99"/>
    <a:srgbClr val="96F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C1F9A-11EF-5647-C319-E37BCCB6C03C}" v="111" dt="2022-02-23T07:34:00.329"/>
    <p1510:client id="{44DE9C32-3448-3A33-BAAB-F100CC789049}" v="4" dt="2022-03-08T05:07:41.354"/>
    <p1510:client id="{63A63621-D1BA-9BE9-616A-6A3D9B6A619B}" v="134" dt="2022-03-05T02:01:13.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75465" autoAdjust="0"/>
  </p:normalViewPr>
  <p:slideViewPr>
    <p:cSldViewPr snapToGrid="0" snapToObjects="1">
      <p:cViewPr varScale="1">
        <p:scale>
          <a:sx n="150" d="100"/>
          <a:sy n="150" d="100"/>
        </p:scale>
        <p:origin x="408" y="126"/>
      </p:cViewPr>
      <p:guideLst>
        <p:guide orient="horz" pos="1620"/>
        <p:guide pos="2880"/>
      </p:guideLst>
    </p:cSldViewPr>
  </p:slideViewPr>
  <p:outlineViewPr>
    <p:cViewPr>
      <p:scale>
        <a:sx n="33" d="100"/>
        <a:sy n="33" d="100"/>
      </p:scale>
      <p:origin x="0" y="-4815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ler Bikaun" userId="S::22917746@student.uwa.edu.au::37b91a42-5103-4bc2-a5e7-21840abd4ea6" providerId="AD" clId="Web-{007C1F9A-11EF-5647-C319-E37BCCB6C03C}"/>
    <pc:docChg chg="addSld modSld">
      <pc:chgData name="Tyler Bikaun" userId="S::22917746@student.uwa.edu.au::37b91a42-5103-4bc2-a5e7-21840abd4ea6" providerId="AD" clId="Web-{007C1F9A-11EF-5647-C319-E37BCCB6C03C}" dt="2022-02-23T07:34:00.329" v="320" actId="20577"/>
      <pc:docMkLst>
        <pc:docMk/>
      </pc:docMkLst>
      <pc:sldChg chg="modNotes">
        <pc:chgData name="Tyler Bikaun" userId="S::22917746@student.uwa.edu.au::37b91a42-5103-4bc2-a5e7-21840abd4ea6" providerId="AD" clId="Web-{007C1F9A-11EF-5647-C319-E37BCCB6C03C}" dt="2022-02-23T07:20:07.405" v="110"/>
        <pc:sldMkLst>
          <pc:docMk/>
          <pc:sldMk cId="2203244151" sldId="300"/>
        </pc:sldMkLst>
      </pc:sldChg>
      <pc:sldChg chg="modNotes">
        <pc:chgData name="Tyler Bikaun" userId="S::22917746@student.uwa.edu.au::37b91a42-5103-4bc2-a5e7-21840abd4ea6" providerId="AD" clId="Web-{007C1F9A-11EF-5647-C319-E37BCCB6C03C}" dt="2022-02-23T07:20:50.999" v="212"/>
        <pc:sldMkLst>
          <pc:docMk/>
          <pc:sldMk cId="379029505" sldId="302"/>
        </pc:sldMkLst>
      </pc:sldChg>
      <pc:sldChg chg="delSp modSp new mod modClrScheme chgLayout">
        <pc:chgData name="Tyler Bikaun" userId="S::22917746@student.uwa.edu.au::37b91a42-5103-4bc2-a5e7-21840abd4ea6" providerId="AD" clId="Web-{007C1F9A-11EF-5647-C319-E37BCCB6C03C}" dt="2022-02-23T07:30:35.512" v="253" actId="20577"/>
        <pc:sldMkLst>
          <pc:docMk/>
          <pc:sldMk cId="3884483603" sldId="400"/>
        </pc:sldMkLst>
        <pc:spChg chg="del">
          <ac:chgData name="Tyler Bikaun" userId="S::22917746@student.uwa.edu.au::37b91a42-5103-4bc2-a5e7-21840abd4ea6" providerId="AD" clId="Web-{007C1F9A-11EF-5647-C319-E37BCCB6C03C}" dt="2022-02-23T07:29:51.714" v="214"/>
          <ac:spMkLst>
            <pc:docMk/>
            <pc:sldMk cId="3884483603" sldId="400"/>
            <ac:spMk id="2" creationId="{AF851043-1E1D-4C5B-9A32-8AEE8BBE175A}"/>
          </ac:spMkLst>
        </pc:spChg>
        <pc:spChg chg="mod ord">
          <ac:chgData name="Tyler Bikaun" userId="S::22917746@student.uwa.edu.au::37b91a42-5103-4bc2-a5e7-21840abd4ea6" providerId="AD" clId="Web-{007C1F9A-11EF-5647-C319-E37BCCB6C03C}" dt="2022-02-23T07:30:35.512" v="253" actId="20577"/>
          <ac:spMkLst>
            <pc:docMk/>
            <pc:sldMk cId="3884483603" sldId="400"/>
            <ac:spMk id="3" creationId="{7F835859-7248-442F-AEE0-BB64D261DB62}"/>
          </ac:spMkLst>
        </pc:spChg>
        <pc:spChg chg="del">
          <ac:chgData name="Tyler Bikaun" userId="S::22917746@student.uwa.edu.au::37b91a42-5103-4bc2-a5e7-21840abd4ea6" providerId="AD" clId="Web-{007C1F9A-11EF-5647-C319-E37BCCB6C03C}" dt="2022-02-23T07:29:51.714" v="214"/>
          <ac:spMkLst>
            <pc:docMk/>
            <pc:sldMk cId="3884483603" sldId="400"/>
            <ac:spMk id="4" creationId="{ABCDB2D7-97F5-426E-847E-FDE7AD865C1D}"/>
          </ac:spMkLst>
        </pc:spChg>
        <pc:spChg chg="del">
          <ac:chgData name="Tyler Bikaun" userId="S::22917746@student.uwa.edu.au::37b91a42-5103-4bc2-a5e7-21840abd4ea6" providerId="AD" clId="Web-{007C1F9A-11EF-5647-C319-E37BCCB6C03C}" dt="2022-02-23T07:29:51.714" v="214"/>
          <ac:spMkLst>
            <pc:docMk/>
            <pc:sldMk cId="3884483603" sldId="400"/>
            <ac:spMk id="5" creationId="{A3BC2827-ED50-4BED-BC4B-B6F3463314F6}"/>
          </ac:spMkLst>
        </pc:spChg>
      </pc:sldChg>
      <pc:sldChg chg="addSp modSp new mod modClrScheme chgLayout">
        <pc:chgData name="Tyler Bikaun" userId="S::22917746@student.uwa.edu.au::37b91a42-5103-4bc2-a5e7-21840abd4ea6" providerId="AD" clId="Web-{007C1F9A-11EF-5647-C319-E37BCCB6C03C}" dt="2022-02-23T07:34:00.329" v="320" actId="20577"/>
        <pc:sldMkLst>
          <pc:docMk/>
          <pc:sldMk cId="2621692586" sldId="401"/>
        </pc:sldMkLst>
        <pc:spChg chg="mod ord">
          <ac:chgData name="Tyler Bikaun" userId="S::22917746@student.uwa.edu.au::37b91a42-5103-4bc2-a5e7-21840abd4ea6" providerId="AD" clId="Web-{007C1F9A-11EF-5647-C319-E37BCCB6C03C}" dt="2022-02-23T07:31:50.436" v="269" actId="20577"/>
          <ac:spMkLst>
            <pc:docMk/>
            <pc:sldMk cId="2621692586" sldId="401"/>
            <ac:spMk id="2" creationId="{2154FDC2-4EC7-4FBE-B4AD-8CD42C6228AE}"/>
          </ac:spMkLst>
        </pc:spChg>
        <pc:spChg chg="add mod ord">
          <ac:chgData name="Tyler Bikaun" userId="S::22917746@student.uwa.edu.au::37b91a42-5103-4bc2-a5e7-21840abd4ea6" providerId="AD" clId="Web-{007C1F9A-11EF-5647-C319-E37BCCB6C03C}" dt="2022-02-23T07:34:00.329" v="320" actId="20577"/>
          <ac:spMkLst>
            <pc:docMk/>
            <pc:sldMk cId="2621692586" sldId="401"/>
            <ac:spMk id="3" creationId="{C941F7FE-838E-4F43-83DE-E06ED0562F5B}"/>
          </ac:spMkLst>
        </pc:spChg>
        <pc:spChg chg="add mod ord">
          <ac:chgData name="Tyler Bikaun" userId="S::22917746@student.uwa.edu.au::37b91a42-5103-4bc2-a5e7-21840abd4ea6" providerId="AD" clId="Web-{007C1F9A-11EF-5647-C319-E37BCCB6C03C}" dt="2022-02-23T07:30:48.997" v="255"/>
          <ac:spMkLst>
            <pc:docMk/>
            <pc:sldMk cId="2621692586" sldId="401"/>
            <ac:spMk id="4" creationId="{5E3B9949-77D8-4D0F-A845-B2820C850D1F}"/>
          </ac:spMkLst>
        </pc:spChg>
        <pc:spChg chg="add mod ord">
          <ac:chgData name="Tyler Bikaun" userId="S::22917746@student.uwa.edu.au::37b91a42-5103-4bc2-a5e7-21840abd4ea6" providerId="AD" clId="Web-{007C1F9A-11EF-5647-C319-E37BCCB6C03C}" dt="2022-02-23T07:30:48.997" v="255"/>
          <ac:spMkLst>
            <pc:docMk/>
            <pc:sldMk cId="2621692586" sldId="401"/>
            <ac:spMk id="5" creationId="{881498CA-F98D-4A79-B111-F1C6E68F9009}"/>
          </ac:spMkLst>
        </pc:spChg>
        <pc:picChg chg="add mod modCrop">
          <ac:chgData name="Tyler Bikaun" userId="S::22917746@student.uwa.edu.au::37b91a42-5103-4bc2-a5e7-21840abd4ea6" providerId="AD" clId="Web-{007C1F9A-11EF-5647-C319-E37BCCB6C03C}" dt="2022-02-23T07:33:50.845" v="317" actId="1076"/>
          <ac:picMkLst>
            <pc:docMk/>
            <pc:sldMk cId="2621692586" sldId="401"/>
            <ac:picMk id="6" creationId="{08FEA20A-9392-4B20-A271-213A8E51D251}"/>
          </ac:picMkLst>
        </pc:picChg>
      </pc:sldChg>
    </pc:docChg>
  </pc:docChgLst>
  <pc:docChgLst>
    <pc:chgData name="Tyler Bikaun" userId="S::22917746@student.uwa.edu.au::37b91a42-5103-4bc2-a5e7-21840abd4ea6" providerId="AD" clId="Web-{44DE9C32-3448-3A33-BAAB-F100CC789049}"/>
    <pc:docChg chg="modSld">
      <pc:chgData name="Tyler Bikaun" userId="S::22917746@student.uwa.edu.au::37b91a42-5103-4bc2-a5e7-21840abd4ea6" providerId="AD" clId="Web-{44DE9C32-3448-3A33-BAAB-F100CC789049}" dt="2022-03-08T05:07:40.589" v="2" actId="20577"/>
      <pc:docMkLst>
        <pc:docMk/>
      </pc:docMkLst>
      <pc:sldChg chg="modSp">
        <pc:chgData name="Tyler Bikaun" userId="S::22917746@student.uwa.edu.au::37b91a42-5103-4bc2-a5e7-21840abd4ea6" providerId="AD" clId="Web-{44DE9C32-3448-3A33-BAAB-F100CC789049}" dt="2022-03-08T05:07:40.589" v="2" actId="20577"/>
        <pc:sldMkLst>
          <pc:docMk/>
          <pc:sldMk cId="4275373990" sldId="439"/>
        </pc:sldMkLst>
        <pc:spChg chg="mod">
          <ac:chgData name="Tyler Bikaun" userId="S::22917746@student.uwa.edu.au::37b91a42-5103-4bc2-a5e7-21840abd4ea6" providerId="AD" clId="Web-{44DE9C32-3448-3A33-BAAB-F100CC789049}" dt="2022-03-08T05:07:40.589" v="2" actId="20577"/>
          <ac:spMkLst>
            <pc:docMk/>
            <pc:sldMk cId="4275373990" sldId="439"/>
            <ac:spMk id="5" creationId="{00000000-0000-0000-0000-000000000000}"/>
          </ac:spMkLst>
        </pc:spChg>
      </pc:sldChg>
    </pc:docChg>
  </pc:docChgLst>
  <pc:docChgLst>
    <pc:chgData name="Tyler Bikaun" userId="S::22917746@student.uwa.edu.au::37b91a42-5103-4bc2-a5e7-21840abd4ea6" providerId="AD" clId="Web-{63A63621-D1BA-9BE9-616A-6A3D9B6A619B}"/>
    <pc:docChg chg="modSld">
      <pc:chgData name="Tyler Bikaun" userId="S::22917746@student.uwa.edu.au::37b91a42-5103-4bc2-a5e7-21840abd4ea6" providerId="AD" clId="Web-{63A63621-D1BA-9BE9-616A-6A3D9B6A619B}" dt="2022-03-05T02:01:15.411" v="127"/>
      <pc:docMkLst>
        <pc:docMk/>
      </pc:docMkLst>
      <pc:sldChg chg="modSp">
        <pc:chgData name="Tyler Bikaun" userId="S::22917746@student.uwa.edu.au::37b91a42-5103-4bc2-a5e7-21840abd4ea6" providerId="AD" clId="Web-{63A63621-D1BA-9BE9-616A-6A3D9B6A619B}" dt="2022-03-04T07:15:34.740" v="103" actId="1076"/>
        <pc:sldMkLst>
          <pc:docMk/>
          <pc:sldMk cId="2394075415" sldId="301"/>
        </pc:sldMkLst>
        <pc:spChg chg="mod">
          <ac:chgData name="Tyler Bikaun" userId="S::22917746@student.uwa.edu.au::37b91a42-5103-4bc2-a5e7-21840abd4ea6" providerId="AD" clId="Web-{63A63621-D1BA-9BE9-616A-6A3D9B6A619B}" dt="2022-03-04T07:15:34.740" v="103" actId="1076"/>
          <ac:spMkLst>
            <pc:docMk/>
            <pc:sldMk cId="2394075415" sldId="301"/>
            <ac:spMk id="2" creationId="{00000000-0000-0000-0000-000000000000}"/>
          </ac:spMkLst>
        </pc:spChg>
      </pc:sldChg>
      <pc:sldChg chg="modSp">
        <pc:chgData name="Tyler Bikaun" userId="S::22917746@student.uwa.edu.au::37b91a42-5103-4bc2-a5e7-21840abd4ea6" providerId="AD" clId="Web-{63A63621-D1BA-9BE9-616A-6A3D9B6A619B}" dt="2022-03-04T07:15:18.161" v="101" actId="1076"/>
        <pc:sldMkLst>
          <pc:docMk/>
          <pc:sldMk cId="3430361360" sldId="309"/>
        </pc:sldMkLst>
        <pc:spChg chg="mod">
          <ac:chgData name="Tyler Bikaun" userId="S::22917746@student.uwa.edu.au::37b91a42-5103-4bc2-a5e7-21840abd4ea6" providerId="AD" clId="Web-{63A63621-D1BA-9BE9-616A-6A3D9B6A619B}" dt="2022-03-04T07:15:18.161" v="101" actId="1076"/>
          <ac:spMkLst>
            <pc:docMk/>
            <pc:sldMk cId="3430361360" sldId="309"/>
            <ac:spMk id="2" creationId="{00000000-0000-0000-0000-000000000000}"/>
          </ac:spMkLst>
        </pc:spChg>
      </pc:sldChg>
      <pc:sldChg chg="modSp">
        <pc:chgData name="Tyler Bikaun" userId="S::22917746@student.uwa.edu.au::37b91a42-5103-4bc2-a5e7-21840abd4ea6" providerId="AD" clId="Web-{63A63621-D1BA-9BE9-616A-6A3D9B6A619B}" dt="2022-03-04T07:16:01.896" v="107" actId="1076"/>
        <pc:sldMkLst>
          <pc:docMk/>
          <pc:sldMk cId="36694554" sldId="337"/>
        </pc:sldMkLst>
        <pc:spChg chg="mod">
          <ac:chgData name="Tyler Bikaun" userId="S::22917746@student.uwa.edu.au::37b91a42-5103-4bc2-a5e7-21840abd4ea6" providerId="AD" clId="Web-{63A63621-D1BA-9BE9-616A-6A3D9B6A619B}" dt="2022-03-04T07:16:01.896" v="107" actId="1076"/>
          <ac:spMkLst>
            <pc:docMk/>
            <pc:sldMk cId="36694554" sldId="337"/>
            <ac:spMk id="2" creationId="{00000000-0000-0000-0000-000000000000}"/>
          </ac:spMkLst>
        </pc:spChg>
      </pc:sldChg>
      <pc:sldChg chg="addSp delSp modSp modNotes">
        <pc:chgData name="Tyler Bikaun" userId="S::22917746@student.uwa.edu.au::37b91a42-5103-4bc2-a5e7-21840abd4ea6" providerId="AD" clId="Web-{63A63621-D1BA-9BE9-616A-6A3D9B6A619B}" dt="2022-03-05T02:01:15.411" v="127"/>
        <pc:sldMkLst>
          <pc:docMk/>
          <pc:sldMk cId="2215720859" sldId="380"/>
        </pc:sldMkLst>
        <pc:spChg chg="add del mod">
          <ac:chgData name="Tyler Bikaun" userId="S::22917746@student.uwa.edu.au::37b91a42-5103-4bc2-a5e7-21840abd4ea6" providerId="AD" clId="Web-{63A63621-D1BA-9BE9-616A-6A3D9B6A619B}" dt="2022-03-05T02:01:03.535" v="121"/>
          <ac:spMkLst>
            <pc:docMk/>
            <pc:sldMk cId="2215720859" sldId="380"/>
            <ac:spMk id="4" creationId="{EEEEE423-D536-4110-B139-79C4DCC5B7C2}"/>
          </ac:spMkLst>
        </pc:spChg>
        <pc:spChg chg="add del mod">
          <ac:chgData name="Tyler Bikaun" userId="S::22917746@student.uwa.edu.au::37b91a42-5103-4bc2-a5e7-21840abd4ea6" providerId="AD" clId="Web-{63A63621-D1BA-9BE9-616A-6A3D9B6A619B}" dt="2022-03-05T02:01:10.098" v="125"/>
          <ac:spMkLst>
            <pc:docMk/>
            <pc:sldMk cId="2215720859" sldId="380"/>
            <ac:spMk id="5" creationId="{65E687AE-40DA-463B-ADCC-81175CA1CFD0}"/>
          </ac:spMkLst>
        </pc:spChg>
        <pc:spChg chg="mod">
          <ac:chgData name="Tyler Bikaun" userId="S::22917746@student.uwa.edu.au::37b91a42-5103-4bc2-a5e7-21840abd4ea6" providerId="AD" clId="Web-{63A63621-D1BA-9BE9-616A-6A3D9B6A619B}" dt="2022-03-05T02:01:13.754" v="126" actId="20577"/>
          <ac:spMkLst>
            <pc:docMk/>
            <pc:sldMk cId="2215720859" sldId="380"/>
            <ac:spMk id="7" creationId="{00000000-0000-0000-0000-000000000000}"/>
          </ac:spMkLst>
        </pc:spChg>
      </pc:sldChg>
      <pc:sldChg chg="modSp">
        <pc:chgData name="Tyler Bikaun" userId="S::22917746@student.uwa.edu.au::37b91a42-5103-4bc2-a5e7-21840abd4ea6" providerId="AD" clId="Web-{63A63621-D1BA-9BE9-616A-6A3D9B6A619B}" dt="2022-03-05T02:00:41.378" v="116" actId="20577"/>
        <pc:sldMkLst>
          <pc:docMk/>
          <pc:sldMk cId="4087357924" sldId="391"/>
        </pc:sldMkLst>
        <pc:spChg chg="mod">
          <ac:chgData name="Tyler Bikaun" userId="S::22917746@student.uwa.edu.au::37b91a42-5103-4bc2-a5e7-21840abd4ea6" providerId="AD" clId="Web-{63A63621-D1BA-9BE9-616A-6A3D9B6A619B}" dt="2022-03-05T02:00:41.378" v="116" actId="20577"/>
          <ac:spMkLst>
            <pc:docMk/>
            <pc:sldMk cId="4087357924" sldId="391"/>
            <ac:spMk id="5" creationId="{00000000-0000-0000-0000-000000000000}"/>
          </ac:spMkLst>
        </pc:spChg>
      </pc:sldChg>
      <pc:sldChg chg="modSp">
        <pc:chgData name="Tyler Bikaun" userId="S::22917746@student.uwa.edu.au::37b91a42-5103-4bc2-a5e7-21840abd4ea6" providerId="AD" clId="Web-{63A63621-D1BA-9BE9-616A-6A3D9B6A619B}" dt="2022-03-04T07:14:59.036" v="97" actId="1076"/>
        <pc:sldMkLst>
          <pc:docMk/>
          <pc:sldMk cId="3240282373" sldId="402"/>
        </pc:sldMkLst>
        <pc:spChg chg="mod">
          <ac:chgData name="Tyler Bikaun" userId="S::22917746@student.uwa.edu.au::37b91a42-5103-4bc2-a5e7-21840abd4ea6" providerId="AD" clId="Web-{63A63621-D1BA-9BE9-616A-6A3D9B6A619B}" dt="2022-03-04T07:14:59.036" v="97" actId="1076"/>
          <ac:spMkLst>
            <pc:docMk/>
            <pc:sldMk cId="3240282373" sldId="402"/>
            <ac:spMk id="2" creationId="{00000000-0000-0000-0000-000000000000}"/>
          </ac:spMkLst>
        </pc:spChg>
      </pc:sldChg>
      <pc:sldChg chg="addSp modSp addAnim">
        <pc:chgData name="Tyler Bikaun" userId="S::22917746@student.uwa.edu.au::37b91a42-5103-4bc2-a5e7-21840abd4ea6" providerId="AD" clId="Web-{63A63621-D1BA-9BE9-616A-6A3D9B6A619B}" dt="2022-03-04T07:23:10.547" v="114" actId="1076"/>
        <pc:sldMkLst>
          <pc:docMk/>
          <pc:sldMk cId="3524540284" sldId="425"/>
        </pc:sldMkLst>
        <pc:picChg chg="add mod">
          <ac:chgData name="Tyler Bikaun" userId="S::22917746@student.uwa.edu.au::37b91a42-5103-4bc2-a5e7-21840abd4ea6" providerId="AD" clId="Web-{63A63621-D1BA-9BE9-616A-6A3D9B6A619B}" dt="2022-03-04T07:23:10.547" v="114" actId="1076"/>
          <ac:picMkLst>
            <pc:docMk/>
            <pc:sldMk cId="3524540284" sldId="425"/>
            <ac:picMk id="7" creationId="{B179471B-42CC-44FF-96E0-3DE70C38A5C6}"/>
          </ac:picMkLst>
        </pc:picChg>
      </pc:sldChg>
      <pc:sldChg chg="modSp">
        <pc:chgData name="Tyler Bikaun" userId="S::22917746@student.uwa.edu.au::37b91a42-5103-4bc2-a5e7-21840abd4ea6" providerId="AD" clId="Web-{63A63621-D1BA-9BE9-616A-6A3D9B6A619B}" dt="2022-03-04T07:15:09.989" v="99" actId="1076"/>
        <pc:sldMkLst>
          <pc:docMk/>
          <pc:sldMk cId="2374280910" sldId="438"/>
        </pc:sldMkLst>
        <pc:spChg chg="mod">
          <ac:chgData name="Tyler Bikaun" userId="S::22917746@student.uwa.edu.au::37b91a42-5103-4bc2-a5e7-21840abd4ea6" providerId="AD" clId="Web-{63A63621-D1BA-9BE9-616A-6A3D9B6A619B}" dt="2022-03-04T07:15:09.989" v="99" actId="1076"/>
          <ac:spMkLst>
            <pc:docMk/>
            <pc:sldMk cId="2374280910" sldId="438"/>
            <ac:spMk id="13" creationId="{00000000-0000-0000-0000-000000000000}"/>
          </ac:spMkLst>
        </pc:spChg>
      </pc:sldChg>
      <pc:sldChg chg="modSp">
        <pc:chgData name="Tyler Bikaun" userId="S::22917746@student.uwa.edu.au::37b91a42-5103-4bc2-a5e7-21840abd4ea6" providerId="AD" clId="Web-{63A63621-D1BA-9BE9-616A-6A3D9B6A619B}" dt="2022-03-04T07:14:50.239" v="95" actId="1076"/>
        <pc:sldMkLst>
          <pc:docMk/>
          <pc:sldMk cId="2558361488" sldId="451"/>
        </pc:sldMkLst>
        <pc:spChg chg="mod">
          <ac:chgData name="Tyler Bikaun" userId="S::22917746@student.uwa.edu.au::37b91a42-5103-4bc2-a5e7-21840abd4ea6" providerId="AD" clId="Web-{63A63621-D1BA-9BE9-616A-6A3D9B6A619B}" dt="2022-03-04T07:14:50.239" v="95" actId="1076"/>
          <ac:spMkLst>
            <pc:docMk/>
            <pc:sldMk cId="2558361488" sldId="451"/>
            <ac:spMk id="6" creationId="{00000000-0000-0000-0000-000000000000}"/>
          </ac:spMkLst>
        </pc:sp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2078442024"/>
        <c:axId val="2084920824"/>
      </c:scatterChart>
      <c:valAx>
        <c:axId val="2078442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920824"/>
        <c:crosses val="autoZero"/>
        <c:crossBetween val="midCat"/>
      </c:valAx>
      <c:valAx>
        <c:axId val="2084920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8442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a:t>Knowledge Representation</a:t>
          </a:r>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a:t>Machine Learning</a:t>
          </a:r>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a:t>Computational Linguistic</a:t>
          </a:r>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pt>
    <dgm:pt modelId="{1685BA4B-1A55-403A-8F37-68A4B35E333A}" type="pres">
      <dgm:prSet presAssocID="{65B0B4FC-730A-498D-A0A7-198257489ACD}" presName="gear1srcNode" presStyleLbl="node1" presStyleIdx="0" presStyleCnt="3"/>
      <dgm:spPr/>
    </dgm:pt>
    <dgm:pt modelId="{49612219-54EA-4B32-9261-F9EF1C95F7F3}" type="pres">
      <dgm:prSet presAssocID="{65B0B4FC-730A-498D-A0A7-198257489ACD}" presName="gear1dstNode" presStyleLbl="node1" presStyleIdx="0" presStyleCnt="3"/>
      <dgm:spPr/>
    </dgm:pt>
    <dgm:pt modelId="{A9EBE5A5-C389-45D7-B2F7-DA86DD4E5488}" type="pres">
      <dgm:prSet presAssocID="{DE5562C0-273D-4A1F-ACED-C0B00E549F36}" presName="gear2" presStyleLbl="node1" presStyleIdx="1" presStyleCnt="3">
        <dgm:presLayoutVars>
          <dgm:chMax val="1"/>
          <dgm:bulletEnabled val="1"/>
        </dgm:presLayoutVars>
      </dgm:prSet>
      <dgm:spPr/>
    </dgm:pt>
    <dgm:pt modelId="{5E762078-2D92-495D-B36B-70E29B73E0AB}" type="pres">
      <dgm:prSet presAssocID="{DE5562C0-273D-4A1F-ACED-C0B00E549F36}" presName="gear2srcNode" presStyleLbl="node1" presStyleIdx="1" presStyleCnt="3"/>
      <dgm:spPr/>
    </dgm:pt>
    <dgm:pt modelId="{BBAC9ED9-E5E6-4F29-868A-795200BE26DE}" type="pres">
      <dgm:prSet presAssocID="{DE5562C0-273D-4A1F-ACED-C0B00E549F36}" presName="gear2dstNode" presStyleLbl="node1" presStyleIdx="1" presStyleCnt="3"/>
      <dgm:spPr/>
    </dgm:pt>
    <dgm:pt modelId="{87F6E066-22A2-4845-B832-3F620F2CCA64}" type="pres">
      <dgm:prSet presAssocID="{815021E2-3E61-4034-8306-BF2996571586}" presName="gear3" presStyleLbl="node1" presStyleIdx="2" presStyleCnt="3"/>
      <dgm:spPr/>
    </dgm:pt>
    <dgm:pt modelId="{CC05ADE6-F4B9-4933-8DDD-53DE176B5BE6}" type="pres">
      <dgm:prSet presAssocID="{815021E2-3E61-4034-8306-BF2996571586}" presName="gear3tx" presStyleLbl="node1" presStyleIdx="2" presStyleCnt="3">
        <dgm:presLayoutVars>
          <dgm:chMax val="1"/>
          <dgm:bulletEnabled val="1"/>
        </dgm:presLayoutVars>
      </dgm:prSet>
      <dgm:spPr/>
    </dgm:pt>
    <dgm:pt modelId="{31754E99-0E99-4F1E-B91E-0EE273AC8241}" type="pres">
      <dgm:prSet presAssocID="{815021E2-3E61-4034-8306-BF2996571586}" presName="gear3srcNode" presStyleLbl="node1" presStyleIdx="2" presStyleCnt="3"/>
      <dgm:spPr/>
    </dgm:pt>
    <dgm:pt modelId="{7BDF7E0C-23DA-43ED-932E-0F7AACA8CF40}" type="pres">
      <dgm:prSet presAssocID="{815021E2-3E61-4034-8306-BF2996571586}" presName="gear3dstNode" presStyleLbl="node1" presStyleIdx="2" presStyleCnt="3"/>
      <dgm:spPr/>
    </dgm:pt>
    <dgm:pt modelId="{E1EA8425-0704-4C09-884F-C8DAE9451A7D}" type="pres">
      <dgm:prSet presAssocID="{9A881F18-257E-4BF3-AA02-CA9BF3D47C46}" presName="connector1" presStyleLbl="sibTrans2D1" presStyleIdx="0" presStyleCnt="3"/>
      <dgm:spPr/>
    </dgm:pt>
    <dgm:pt modelId="{465371BC-C51D-40F1-808B-E1079A4D7A32}" type="pres">
      <dgm:prSet presAssocID="{AC9163F7-F3A0-414C-B4F1-08EDECFD882E}" presName="connector2" presStyleLbl="sibTrans2D1" presStyleIdx="1" presStyleCnt="3"/>
      <dgm:spPr/>
    </dgm:pt>
    <dgm:pt modelId="{A861EBF1-ACB0-4483-8871-E2ED5342F1EE}" type="pres">
      <dgm:prSet presAssocID="{84F8989F-9866-4D89-80DD-C19F03B68FB4}" presName="connector3" presStyleLbl="sibTrans2D1" presStyleIdx="2" presStyleCnt="3"/>
      <dgm:spPr/>
    </dgm:pt>
  </dgm:ptLst>
  <dgm:cxnLst>
    <dgm:cxn modelId="{03243206-7A34-BA4B-9970-D42743B135E1}" type="presOf" srcId="{9A881F18-257E-4BF3-AA02-CA9BF3D47C46}" destId="{E1EA8425-0704-4C09-884F-C8DAE9451A7D}" srcOrd="0" destOrd="0" presId="urn:microsoft.com/office/officeart/2005/8/layout/gear1"/>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389B6B48-778A-6447-9FB5-1E958F33DF94}" type="presOf" srcId="{65B0B4FC-730A-498D-A0A7-198257489ACD}" destId="{1685BA4B-1A55-403A-8F37-68A4B35E333A}" srcOrd="1" destOrd="0" presId="urn:microsoft.com/office/officeart/2005/8/layout/gear1"/>
    <dgm:cxn modelId="{54961552-0AE5-C446-A274-4B502E976A3B}" type="presOf" srcId="{815021E2-3E61-4034-8306-BF2996571586}" destId="{7BDF7E0C-23DA-43ED-932E-0F7AACA8CF40}" srcOrd="3"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1B941D99-CC85-0848-B8A0-45C723778F9A}" type="presOf" srcId="{DE5562C0-273D-4A1F-ACED-C0B00E549F36}" destId="{BBAC9ED9-E5E6-4F29-868A-795200BE26DE}" srcOrd="2"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A087AA5-8C8D-3E4A-B5E2-373E194504B5}" type="presOf" srcId="{84F8989F-9866-4D89-80DD-C19F03B68FB4}" destId="{A861EBF1-ACB0-4483-8871-E2ED5342F1EE}"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a:t>Knowledge Representation</a:t>
          </a:r>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a:t>Machine Learning</a:t>
          </a:r>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a:t>Computational Linguistic</a:t>
          </a:r>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pt>
    <dgm:pt modelId="{1685BA4B-1A55-403A-8F37-68A4B35E333A}" type="pres">
      <dgm:prSet presAssocID="{65B0B4FC-730A-498D-A0A7-198257489ACD}" presName="gear1srcNode" presStyleLbl="node1" presStyleIdx="0" presStyleCnt="3"/>
      <dgm:spPr/>
    </dgm:pt>
    <dgm:pt modelId="{49612219-54EA-4B32-9261-F9EF1C95F7F3}" type="pres">
      <dgm:prSet presAssocID="{65B0B4FC-730A-498D-A0A7-198257489ACD}" presName="gear1dstNode" presStyleLbl="node1" presStyleIdx="0" presStyleCnt="3"/>
      <dgm:spPr/>
    </dgm:pt>
    <dgm:pt modelId="{A9EBE5A5-C389-45D7-B2F7-DA86DD4E5488}" type="pres">
      <dgm:prSet presAssocID="{DE5562C0-273D-4A1F-ACED-C0B00E549F36}" presName="gear2" presStyleLbl="node1" presStyleIdx="1" presStyleCnt="3">
        <dgm:presLayoutVars>
          <dgm:chMax val="1"/>
          <dgm:bulletEnabled val="1"/>
        </dgm:presLayoutVars>
      </dgm:prSet>
      <dgm:spPr/>
    </dgm:pt>
    <dgm:pt modelId="{5E762078-2D92-495D-B36B-70E29B73E0AB}" type="pres">
      <dgm:prSet presAssocID="{DE5562C0-273D-4A1F-ACED-C0B00E549F36}" presName="gear2srcNode" presStyleLbl="node1" presStyleIdx="1" presStyleCnt="3"/>
      <dgm:spPr/>
    </dgm:pt>
    <dgm:pt modelId="{BBAC9ED9-E5E6-4F29-868A-795200BE26DE}" type="pres">
      <dgm:prSet presAssocID="{DE5562C0-273D-4A1F-ACED-C0B00E549F36}" presName="gear2dstNode" presStyleLbl="node1" presStyleIdx="1" presStyleCnt="3"/>
      <dgm:spPr/>
    </dgm:pt>
    <dgm:pt modelId="{87F6E066-22A2-4845-B832-3F620F2CCA64}" type="pres">
      <dgm:prSet presAssocID="{815021E2-3E61-4034-8306-BF2996571586}" presName="gear3" presStyleLbl="node1" presStyleIdx="2" presStyleCnt="3"/>
      <dgm:spPr/>
    </dgm:pt>
    <dgm:pt modelId="{CC05ADE6-F4B9-4933-8DDD-53DE176B5BE6}" type="pres">
      <dgm:prSet presAssocID="{815021E2-3E61-4034-8306-BF2996571586}" presName="gear3tx" presStyleLbl="node1" presStyleIdx="2" presStyleCnt="3">
        <dgm:presLayoutVars>
          <dgm:chMax val="1"/>
          <dgm:bulletEnabled val="1"/>
        </dgm:presLayoutVars>
      </dgm:prSet>
      <dgm:spPr/>
    </dgm:pt>
    <dgm:pt modelId="{31754E99-0E99-4F1E-B91E-0EE273AC8241}" type="pres">
      <dgm:prSet presAssocID="{815021E2-3E61-4034-8306-BF2996571586}" presName="gear3srcNode" presStyleLbl="node1" presStyleIdx="2" presStyleCnt="3"/>
      <dgm:spPr/>
    </dgm:pt>
    <dgm:pt modelId="{7BDF7E0C-23DA-43ED-932E-0F7AACA8CF40}" type="pres">
      <dgm:prSet presAssocID="{815021E2-3E61-4034-8306-BF2996571586}" presName="gear3dstNode" presStyleLbl="node1" presStyleIdx="2" presStyleCnt="3"/>
      <dgm:spPr/>
    </dgm:pt>
    <dgm:pt modelId="{E1EA8425-0704-4C09-884F-C8DAE9451A7D}" type="pres">
      <dgm:prSet presAssocID="{9A881F18-257E-4BF3-AA02-CA9BF3D47C46}" presName="connector1" presStyleLbl="sibTrans2D1" presStyleIdx="0" presStyleCnt="3"/>
      <dgm:spPr/>
    </dgm:pt>
    <dgm:pt modelId="{465371BC-C51D-40F1-808B-E1079A4D7A32}" type="pres">
      <dgm:prSet presAssocID="{AC9163F7-F3A0-414C-B4F1-08EDECFD882E}" presName="connector2" presStyleLbl="sibTrans2D1" presStyleIdx="1" presStyleCnt="3"/>
      <dgm:spPr/>
    </dgm:pt>
    <dgm:pt modelId="{A861EBF1-ACB0-4483-8871-E2ED5342F1EE}" type="pres">
      <dgm:prSet presAssocID="{84F8989F-9866-4D89-80DD-C19F03B68FB4}" presName="connector3" presStyleLbl="sibTrans2D1" presStyleIdx="2" presStyleCnt="3"/>
      <dgm:spPr/>
    </dgm:pt>
  </dgm:ptLst>
  <dgm:cxnLst>
    <dgm:cxn modelId="{12312E13-4203-7445-AFC1-42F6279BA53B}" type="presOf" srcId="{65B0B4FC-730A-498D-A0A7-198257489ACD}" destId="{49612219-54EA-4B32-9261-F9EF1C95F7F3}" srcOrd="2" destOrd="0" presId="urn:microsoft.com/office/officeart/2005/8/layout/gear1"/>
    <dgm:cxn modelId="{CCADAC1D-7211-7E40-AFAC-70625590330B}" type="presOf" srcId="{815021E2-3E61-4034-8306-BF2996571586}" destId="{87F6E066-22A2-4845-B832-3F620F2CCA64}"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194A6E5F-8A3A-814A-BFED-2310060CC24C}" type="presOf" srcId="{815021E2-3E61-4034-8306-BF2996571586}" destId="{CC05ADE6-F4B9-4933-8DDD-53DE176B5BE6}" srcOrd="1"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F09B04A4-A8C7-4C72-966F-B822BF27E9C4}" srcId="{76E160B1-E4B9-46F8-80CD-35B1BA1FAB67}" destId="{65B0B4FC-730A-498D-A0A7-198257489ACD}" srcOrd="0" destOrd="0" parTransId="{B8695D26-48D9-4AA8-B792-0FA009170813}" sibTransId="{9A881F18-257E-4BF3-AA02-CA9BF3D47C46}"/>
    <dgm:cxn modelId="{71101CC1-2F23-CF45-B6C7-00CF2ED661D0}" type="presOf" srcId="{84F8989F-9866-4D89-80DD-C19F03B68FB4}" destId="{A861EBF1-ACB0-4483-8871-E2ED5342F1EE}" srcOrd="0"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73FA93D8-6EA3-CF4A-B7CE-F227FA37D49A}" type="presOf" srcId="{65B0B4FC-730A-498D-A0A7-198257489ACD}" destId="{AADEACB4-3D1E-40AA-A8E5-5741D8D2AD7B}" srcOrd="0"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951F89F5-D758-6D4B-936D-2EBC3F144F98}" type="presOf" srcId="{65B0B4FC-730A-498D-A0A7-198257489ACD}" destId="{1685BA4B-1A55-403A-8F37-68A4B35E333A}" srcOrd="1"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Knowledge Representation</a:t>
          </a:r>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Machine Learning</a:t>
          </a:r>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Computational Linguistic</a:t>
          </a:r>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Knowledge Representation</a:t>
          </a:r>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Machine Learning</a:t>
          </a:r>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Computational Linguistic</a:t>
          </a:r>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0.18493</cdr:x>
      <cdr:y>0.2192</cdr:y>
    </cdr:from>
    <cdr:to>
      <cdr:x>0.57689</cdr:x>
      <cdr:y>0.5321</cdr:y>
    </cdr:to>
    <cdr:cxnSp macro="">
      <cdr:nvCxnSpPr>
        <cdr:cNvPr id="3" name="Straight Connector 2">
          <a:extLst xmlns:a="http://schemas.openxmlformats.org/drawingml/2006/main">
            <a:ext uri="{FF2B5EF4-FFF2-40B4-BE49-F238E27FC236}">
              <a16:creationId xmlns:a16="http://schemas.microsoft.com/office/drawing/2014/main" id="{601DDB21-5B79-4DF7-874B-08B0690D3A30}"/>
            </a:ext>
          </a:extLst>
        </cdr:cNvPr>
        <cdr:cNvCxnSpPr/>
      </cdr:nvCxnSpPr>
      <cdr:spPr>
        <a:xfrm xmlns:a="http://schemas.openxmlformats.org/drawingml/2006/main" flipV="1">
          <a:off x="1458456" y="536527"/>
          <a:ext cx="3091322" cy="765868"/>
        </a:xfrm>
        <a:prstGeom xmlns:a="http://schemas.openxmlformats.org/drawingml/2006/main" prst="line">
          <a:avLst/>
        </a:prstGeom>
        <a:ln xmlns:a="http://schemas.openxmlformats.org/drawingml/2006/main" w="9525" cap="flat" cmpd="sng" algn="ctr">
          <a:solidFill>
            <a:schemeClr val="accent2"/>
          </a:solidFill>
          <a:prstDash val="dash"/>
          <a:round/>
          <a:headEnd type="none" w="med" len="med"/>
          <a:tailEnd type="arrow"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0.05545</cdr:x>
      <cdr:y>0.5321</cdr:y>
    </cdr:from>
    <cdr:to>
      <cdr:x>0.18669</cdr:x>
      <cdr:y>0.84501</cdr:y>
    </cdr:to>
    <cdr:cxnSp macro="">
      <cdr:nvCxnSpPr>
        <cdr:cNvPr id="6" name="Straight Arrow Connector 5">
          <a:extLst xmlns:a="http://schemas.openxmlformats.org/drawingml/2006/main">
            <a:ext uri="{FF2B5EF4-FFF2-40B4-BE49-F238E27FC236}">
              <a16:creationId xmlns:a16="http://schemas.microsoft.com/office/drawing/2014/main" id="{51560B1A-CBC0-49C9-B6E1-82628D2CEA2C}"/>
            </a:ext>
          </a:extLst>
        </cdr:cNvPr>
        <cdr:cNvCxnSpPr/>
      </cdr:nvCxnSpPr>
      <cdr:spPr>
        <a:xfrm xmlns:a="http://schemas.openxmlformats.org/drawingml/2006/main" flipV="1">
          <a:off x="437299" y="1302395"/>
          <a:ext cx="1035082" cy="765868"/>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3"/>
        </a:lnRef>
        <a:fillRef xmlns:a="http://schemas.openxmlformats.org/drawingml/2006/main" idx="0">
          <a:schemeClr val="accent3"/>
        </a:fillRef>
        <a:effectRef xmlns:a="http://schemas.openxmlformats.org/drawingml/2006/main" idx="1">
          <a:schemeClr val="accent3"/>
        </a:effectRef>
        <a:fontRef xmlns:a="http://schemas.openxmlformats.org/drawingml/2006/main" idx="minor">
          <a:schemeClr val="tx1"/>
        </a:fontRef>
      </cdr:style>
    </cdr:cxnSp>
  </cdr:relSizeAnchor>
  <cdr:relSizeAnchor xmlns:cdr="http://schemas.openxmlformats.org/drawingml/2006/chartDrawing">
    <cdr:from>
      <cdr:x>0.05192</cdr:x>
      <cdr:y>0.21731</cdr:y>
    </cdr:from>
    <cdr:to>
      <cdr:x>0.57807</cdr:x>
      <cdr:y>0.8488</cdr:y>
    </cdr:to>
    <cdr:cxnSp macro="">
      <cdr:nvCxnSpPr>
        <cdr:cNvPr id="8" name="Straight Arrow Connector 7">
          <a:extLst xmlns:a="http://schemas.openxmlformats.org/drawingml/2006/main">
            <a:ext uri="{FF2B5EF4-FFF2-40B4-BE49-F238E27FC236}">
              <a16:creationId xmlns:a16="http://schemas.microsoft.com/office/drawing/2014/main" id="{C70E5DFC-5E1C-405D-AE66-173F1D2DECDC}"/>
            </a:ext>
          </a:extLst>
        </cdr:cNvPr>
        <cdr:cNvCxnSpPr/>
      </cdr:nvCxnSpPr>
      <cdr:spPr>
        <a:xfrm xmlns:a="http://schemas.openxmlformats.org/drawingml/2006/main" flipV="1">
          <a:off x="409449" y="531886"/>
          <a:ext cx="4149613" cy="1545660"/>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4"/>
        </a:lnRef>
        <a:fillRef xmlns:a="http://schemas.openxmlformats.org/drawingml/2006/main" idx="0">
          <a:schemeClr val="accent4"/>
        </a:fillRef>
        <a:effectRef xmlns:a="http://schemas.openxmlformats.org/drawingml/2006/main" idx="1">
          <a:schemeClr val="accent4"/>
        </a:effectRef>
        <a:fontRef xmlns:a="http://schemas.openxmlformats.org/drawingml/2006/main" idx="minor">
          <a:schemeClr val="tx1"/>
        </a:fontRef>
      </cdr:style>
    </cdr:cxnSp>
  </cdr:relSizeAnchor>
  <cdr:relSizeAnchor xmlns:cdr="http://schemas.openxmlformats.org/drawingml/2006/chartDrawing">
    <cdr:from>
      <cdr:x>0.05192</cdr:x>
      <cdr:y>0.37471</cdr:y>
    </cdr:from>
    <cdr:to>
      <cdr:x>0.84291</cdr:x>
      <cdr:y>0.8488</cdr:y>
    </cdr:to>
    <cdr:cxnSp macro="">
      <cdr:nvCxnSpPr>
        <cdr:cNvPr id="10" name="Straight Arrow Connector 9">
          <a:extLst xmlns:a="http://schemas.openxmlformats.org/drawingml/2006/main">
            <a:ext uri="{FF2B5EF4-FFF2-40B4-BE49-F238E27FC236}">
              <a16:creationId xmlns:a16="http://schemas.microsoft.com/office/drawing/2014/main" id="{FE09760D-EED7-4EB2-8644-7D8FFA954DD7}"/>
            </a:ext>
          </a:extLst>
        </cdr:cNvPr>
        <cdr:cNvCxnSpPr/>
      </cdr:nvCxnSpPr>
      <cdr:spPr>
        <a:xfrm xmlns:a="http://schemas.openxmlformats.org/drawingml/2006/main" flipV="1">
          <a:off x="409449" y="917140"/>
          <a:ext cx="6238344" cy="1160407"/>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0.05309</cdr:x>
      <cdr:y>0.7445</cdr:y>
    </cdr:from>
    <cdr:to>
      <cdr:x>0.44683</cdr:x>
      <cdr:y>0.8469</cdr:y>
    </cdr:to>
    <cdr:cxnSp macro="">
      <cdr:nvCxnSpPr>
        <cdr:cNvPr id="12" name="Straight Arrow Connector 11">
          <a:extLst xmlns:a="http://schemas.openxmlformats.org/drawingml/2006/main">
            <a:ext uri="{FF2B5EF4-FFF2-40B4-BE49-F238E27FC236}">
              <a16:creationId xmlns:a16="http://schemas.microsoft.com/office/drawing/2014/main" id="{9E8250AF-8E90-4D1F-9988-CF387A3EC78E}"/>
            </a:ext>
          </a:extLst>
        </cdr:cNvPr>
        <cdr:cNvCxnSpPr/>
      </cdr:nvCxnSpPr>
      <cdr:spPr>
        <a:xfrm xmlns:a="http://schemas.openxmlformats.org/drawingml/2006/main" flipV="1">
          <a:off x="418733" y="1822257"/>
          <a:ext cx="3105246" cy="250648"/>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6"/>
        </a:lnRef>
        <a:fillRef xmlns:a="http://schemas.openxmlformats.org/drawingml/2006/main" idx="0">
          <a:schemeClr val="accent6"/>
        </a:fillRef>
        <a:effectRef xmlns:a="http://schemas.openxmlformats.org/drawingml/2006/main" idx="1">
          <a:schemeClr val="accent6"/>
        </a:effectRef>
        <a:fontRef xmlns:a="http://schemas.openxmlformats.org/drawingml/2006/main" idx="minor">
          <a:schemeClr val="tx1"/>
        </a:fontRef>
      </cdr:style>
    </cdr:cxnSp>
  </cdr:relSizeAnchor>
  <cdr:relSizeAnchor xmlns:cdr="http://schemas.openxmlformats.org/drawingml/2006/chartDrawing">
    <cdr:from>
      <cdr:x>0.58278</cdr:x>
      <cdr:y>0.18886</cdr:y>
    </cdr:from>
    <cdr:to>
      <cdr:x>0.69911</cdr:x>
      <cdr:y>0.33975</cdr:y>
    </cdr:to>
    <cdr:sp macro="" textlink="">
      <cdr:nvSpPr>
        <cdr:cNvPr id="13" name="TextBox 8"/>
        <cdr:cNvSpPr txBox="1"/>
      </cdr:nvSpPr>
      <cdr:spPr>
        <a:xfrm xmlns:a="http://schemas.openxmlformats.org/drawingml/2006/main">
          <a:off x="3327105" y="462259"/>
          <a:ext cx="664153" cy="369323"/>
        </a:xfrm>
        <a:prstGeom xmlns:a="http://schemas.openxmlformats.org/drawingml/2006/main" prst="rect">
          <a:avLst/>
        </a:prstGeom>
        <a:noFill xmlns:a="http://schemas.openxmlformats.org/drawingml/2006/main"/>
      </cdr:spPr>
      <cdr:txBody>
        <a:bodyPr xmlns:a="http://schemas.openxmlformats.org/drawingml/2006/main" wrap="square" rtlCol="0">
          <a:spAutoFit/>
          <a:scene3d>
            <a:camera prst="orthographicFront"/>
            <a:lightRig rig="soft" dir="t">
              <a:rot lat="0" lon="0" rev="15600000"/>
            </a:lightRig>
          </a:scene3d>
          <a:sp3d extrusionH="57150" prstMaterial="softEdge">
            <a:bevelT w="25400" h="38100"/>
          </a:sp3d>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b="1" cap="none" spc="0" dirty="0">
              <a:ln/>
              <a:solidFill>
                <a:schemeClr val="accent4"/>
              </a:solidFill>
              <a:effectLst/>
            </a:rPr>
            <a:t>Gold</a:t>
          </a:r>
          <a:endParaRPr lang="en-AU" b="1" cap="none" spc="0" dirty="0">
            <a:ln/>
            <a:solidFill>
              <a:schemeClr val="accent4"/>
            </a:solidFill>
            <a:effectLst/>
          </a:endParaRPr>
        </a:p>
      </cdr:txBody>
    </cdr:sp>
  </cdr:relSizeAnchor>
  <cdr:relSizeAnchor xmlns:cdr="http://schemas.openxmlformats.org/drawingml/2006/chartDrawing">
    <cdr:from>
      <cdr:x>0.82435</cdr:x>
      <cdr:y>0.3686</cdr:y>
    </cdr:from>
    <cdr:to>
      <cdr:x>1</cdr:x>
      <cdr:y>0.51949</cdr:y>
    </cdr:to>
    <cdr:sp macro="" textlink="">
      <cdr:nvSpPr>
        <cdr:cNvPr id="16" name="TextBox 8"/>
        <cdr:cNvSpPr txBox="1"/>
      </cdr:nvSpPr>
      <cdr:spPr>
        <a:xfrm xmlns:a="http://schemas.openxmlformats.org/drawingml/2006/main">
          <a:off x="4706234" y="902196"/>
          <a:ext cx="1002790" cy="36932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b="0" cap="none" spc="0" dirty="0">
              <a:ln w="0"/>
              <a:solidFill>
                <a:schemeClr val="accent1"/>
              </a:solidFill>
              <a:effectLst>
                <a:outerShdw blurRad="38100" dist="25400" dir="5400000" algn="ctr" rotWithShape="0">
                  <a:srgbClr val="6E747A">
                    <a:alpha val="43000"/>
                  </a:srgbClr>
                </a:outerShdw>
              </a:effectLst>
            </a:rPr>
            <a:t>Iron-Ore</a:t>
          </a:r>
          <a:endParaRPr lang="en-AU" b="0" cap="none" spc="0" dirty="0">
            <a:ln w="0"/>
            <a:solidFill>
              <a:schemeClr val="accent1"/>
            </a:solidFill>
            <a:effectLst>
              <a:outerShdw blurRad="38100" dist="25400" dir="5400000" algn="ctr" rotWithShape="0">
                <a:srgbClr val="6E747A">
                  <a:alpha val="43000"/>
                </a:srgbClr>
              </a:outerShdw>
            </a:effectLst>
          </a:endParaRPr>
        </a:p>
      </cdr:txBody>
    </cdr:sp>
  </cdr:relSizeAnchor>
  <cdr:relSizeAnchor xmlns:cdr="http://schemas.openxmlformats.org/drawingml/2006/chartDrawing">
    <cdr:from>
      <cdr:x>0.46154</cdr:x>
      <cdr:y>0.75398</cdr:y>
    </cdr:from>
    <cdr:to>
      <cdr:x>0.52863</cdr:x>
      <cdr:y>0.90487</cdr:y>
    </cdr:to>
    <cdr:sp macro="" textlink="">
      <cdr:nvSpPr>
        <cdr:cNvPr id="17" name="TextBox 8"/>
        <cdr:cNvSpPr txBox="1"/>
      </cdr:nvSpPr>
      <cdr:spPr>
        <a:xfrm xmlns:a="http://schemas.openxmlformats.org/drawingml/2006/main">
          <a:off x="3640019" y="1845465"/>
          <a:ext cx="529145" cy="369332"/>
        </a:xfrm>
        <a:prstGeom xmlns:a="http://schemas.openxmlformats.org/drawingml/2006/main" prst="rect">
          <a:avLst/>
        </a:prstGeom>
      </cdr:spPr>
      <cdr:style>
        <a:lnRef xmlns:a="http://schemas.openxmlformats.org/drawingml/2006/main" idx="2">
          <a:schemeClr val="accent6">
            <a:shade val="50000"/>
          </a:schemeClr>
        </a:lnRef>
        <a:fillRef xmlns:a="http://schemas.openxmlformats.org/drawingml/2006/main" idx="1">
          <a:schemeClr val="accent6"/>
        </a:fillRef>
        <a:effectRef xmlns:a="http://schemas.openxmlformats.org/drawingml/2006/main" idx="0">
          <a:schemeClr val="accent6"/>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b="1" spc="50" dirty="0">
              <a:ln w="0"/>
              <a:solidFill>
                <a:schemeClr val="bg2"/>
              </a:solidFill>
              <a:effectLst>
                <a:innerShdw blurRad="63500" dist="50800" dir="13500000">
                  <a:srgbClr val="000000">
                    <a:alpha val="50000"/>
                  </a:srgbClr>
                </a:innerShdw>
              </a:effectLst>
            </a:rPr>
            <a:t>???</a:t>
          </a:r>
          <a:endParaRPr lang="en-AU" dirty="0"/>
        </a:p>
      </cdr:txBody>
    </cdr:sp>
  </cdr:relSizeAnchor>
  <cdr:relSizeAnchor xmlns:cdr="http://schemas.openxmlformats.org/drawingml/2006/chartDrawing">
    <cdr:from>
      <cdr:x>0.07792</cdr:x>
      <cdr:y>0.39417</cdr:y>
    </cdr:from>
    <cdr:to>
      <cdr:x>0.22345</cdr:x>
      <cdr:y>0.63309</cdr:y>
    </cdr:to>
    <cdr:sp macro="" textlink="">
      <cdr:nvSpPr>
        <cdr:cNvPr id="11" name="TextBox 8"/>
        <cdr:cNvSpPr txBox="1"/>
      </cdr:nvSpPr>
      <cdr:spPr>
        <a:xfrm xmlns:a="http://schemas.openxmlformats.org/drawingml/2006/main">
          <a:off x="444847" y="964782"/>
          <a:ext cx="830834" cy="584775"/>
        </a:xfrm>
        <a:prstGeom xmlns:a="http://schemas.openxmlformats.org/drawingml/2006/main" prst="rect">
          <a:avLst/>
        </a:prstGeom>
        <a:noFill xmlns:a="http://schemas.openxmlformats.org/drawingml/2006/main"/>
      </cdr:spPr>
      <cdr:txBody>
        <a:bodyPr xmlns:a="http://schemas.openxmlformats.org/drawingml/2006/main" wrap="square" rtlCol="0">
          <a:spAutoFit/>
          <a:scene3d>
            <a:camera prst="orthographicFront"/>
            <a:lightRig rig="harsh" dir="t"/>
          </a:scene3d>
          <a:sp3d extrusionH="57150" prstMaterial="matte">
            <a:bevelT w="63500" h="12700" prst="angle"/>
            <a:contourClr>
              <a:schemeClr val="bg1">
                <a:lumMod val="65000"/>
              </a:schemeClr>
            </a:contourClr>
          </a:sp3d>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solidFill>
                <a:schemeClr val="accent3">
                  <a:lumMod val="75000"/>
                </a:schemeClr>
              </a:solidFill>
            </a:rPr>
            <a:t>Kalgoorlie</a:t>
          </a:r>
          <a:endParaRPr lang="en-AU" sz="1600" b="1" dirty="0">
            <a:solidFill>
              <a:schemeClr val="accent3">
                <a:lumMod val="75000"/>
              </a:schemeClr>
            </a:solidFill>
          </a:endParaRPr>
        </a:p>
      </cdr:txBody>
    </cdr:sp>
  </cdr:relSizeAnchor>
  <cdr:relSizeAnchor xmlns:cdr="http://schemas.openxmlformats.org/drawingml/2006/chartDrawing">
    <cdr:from>
      <cdr:x>0.44329</cdr:x>
      <cdr:y>0.3766</cdr:y>
    </cdr:from>
    <cdr:to>
      <cdr:x>0.83879</cdr:x>
      <cdr:y>0.74829</cdr:y>
    </cdr:to>
    <cdr:cxnSp macro="">
      <cdr:nvCxnSpPr>
        <cdr:cNvPr id="14" name="Straight Connector 13">
          <a:extLst xmlns:a="http://schemas.openxmlformats.org/drawingml/2006/main">
            <a:ext uri="{FF2B5EF4-FFF2-40B4-BE49-F238E27FC236}">
              <a16:creationId xmlns:a16="http://schemas.microsoft.com/office/drawing/2014/main" id="{057EF8F2-328A-4641-87E7-059DB95D54E8}"/>
            </a:ext>
          </a:extLst>
        </cdr:cNvPr>
        <cdr:cNvCxnSpPr/>
      </cdr:nvCxnSpPr>
      <cdr:spPr>
        <a:xfrm xmlns:a="http://schemas.openxmlformats.org/drawingml/2006/main" flipV="1">
          <a:off x="3496130" y="921782"/>
          <a:ext cx="3119171" cy="909758"/>
        </a:xfrm>
        <a:prstGeom xmlns:a="http://schemas.openxmlformats.org/drawingml/2006/main" prst="line">
          <a:avLst/>
        </a:prstGeom>
        <a:ln xmlns:a="http://schemas.openxmlformats.org/drawingml/2006/main" w="9525" cap="flat" cmpd="sng" algn="ctr">
          <a:solidFill>
            <a:schemeClr val="accent2"/>
          </a:solidFill>
          <a:prstDash val="dash"/>
          <a:round/>
          <a:headEnd type="arrow"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3D976-47F5-0647-A685-962A90595BBA}" type="datetimeFigureOut">
              <a:rPr lang="en-US" smtClean="0"/>
              <a:t>3/9/2022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49C27-A5A4-5B4D-913D-9738CE937EEE}" type="slidenum">
              <a:rPr lang="en-US" smtClean="0"/>
              <a:t>‹#›</a:t>
            </a:fld>
            <a:endParaRPr lang="en-US"/>
          </a:p>
        </p:txBody>
      </p:sp>
    </p:spTree>
    <p:extLst>
      <p:ext uri="{BB962C8B-B14F-4D97-AF65-F5344CB8AC3E}">
        <p14:creationId xmlns:p14="http://schemas.microsoft.com/office/powerpoint/2010/main" val="329339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sciencedirect.com/science/article/pii/S187775031100007X"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js.aaai.org/index.php/ICWSM/article/view/323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nlp-tlp.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Previous text</a:t>
            </a:r>
          </a:p>
          <a:p>
            <a:r>
              <a:rPr lang="en-US" dirty="0">
                <a:cs typeface="Calibri"/>
              </a:rPr>
              <a:t>Aims</a:t>
            </a:r>
          </a:p>
          <a:p>
            <a:r>
              <a:rPr lang="en-US" dirty="0">
                <a:cs typeface="Calibri"/>
              </a:rPr>
              <a:t>1. Extract text to run ML pipelines over</a:t>
            </a:r>
          </a:p>
          <a:p>
            <a:r>
              <a:rPr lang="en-US" dirty="0">
                <a:cs typeface="Calibri"/>
              </a:rPr>
              <a:t>2. Present the practical strategies for using text</a:t>
            </a:r>
          </a:p>
          <a:p>
            <a:endParaRPr lang="en-US" dirty="0">
              <a:cs typeface="Calibri"/>
            </a:endParaRPr>
          </a:p>
          <a:p>
            <a:r>
              <a:rPr lang="en-US" dirty="0">
                <a:cs typeface="Calibri"/>
              </a:rPr>
              <a:t>Learning Outcomes</a:t>
            </a:r>
          </a:p>
          <a:p>
            <a:r>
              <a:rPr lang="en-US" dirty="0">
                <a:cs typeface="Calibri"/>
              </a:rPr>
              <a:t>1. Understand how to handle text</a:t>
            </a:r>
          </a:p>
          <a:p>
            <a:r>
              <a:rPr lang="en-US" dirty="0">
                <a:cs typeface="Calibri"/>
              </a:rPr>
              <a:t>2. Understand text pre-processing</a:t>
            </a:r>
          </a:p>
          <a:p>
            <a:r>
              <a:rPr lang="en-US" dirty="0">
                <a:cs typeface="Calibri"/>
              </a:rPr>
              <a:t>3. Demonstrate text with supervised and unsupervised learning</a:t>
            </a:r>
          </a:p>
        </p:txBody>
      </p:sp>
      <p:sp>
        <p:nvSpPr>
          <p:cNvPr id="4" name="Slide Number Placeholder 3"/>
          <p:cNvSpPr>
            <a:spLocks noGrp="1"/>
          </p:cNvSpPr>
          <p:nvPr>
            <p:ph type="sldNum" sz="quarter" idx="5"/>
          </p:nvPr>
        </p:nvSpPr>
        <p:spPr/>
        <p:txBody>
          <a:bodyPr/>
          <a:lstStyle/>
          <a:p>
            <a:fld id="{A9849C27-A5A4-5B4D-913D-9738CE937EEE}" type="slidenum">
              <a:rPr lang="en-US" smtClean="0"/>
              <a:t>3</a:t>
            </a:fld>
            <a:endParaRPr lang="en-US"/>
          </a:p>
        </p:txBody>
      </p:sp>
    </p:spTree>
    <p:extLst>
      <p:ext uri="{BB962C8B-B14F-4D97-AF65-F5344CB8AC3E}">
        <p14:creationId xmlns:p14="http://schemas.microsoft.com/office/powerpoint/2010/main" val="406848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Enkhsaikhan, Majigsuren, Wei Liu, </a:t>
            </a:r>
            <a:r>
              <a:rPr lang="en-AU" sz="1200" b="0" i="0" kern="1200" dirty="0" err="1">
                <a:solidFill>
                  <a:schemeClr val="tx1"/>
                </a:solidFill>
                <a:effectLst/>
                <a:latin typeface="+mn-lt"/>
                <a:ea typeface="+mn-ea"/>
                <a:cs typeface="+mn-cs"/>
              </a:rPr>
              <a:t>Eun</a:t>
            </a:r>
            <a:r>
              <a:rPr lang="en-AU" sz="1200" b="0" i="0" kern="1200" dirty="0">
                <a:solidFill>
                  <a:schemeClr val="tx1"/>
                </a:solidFill>
                <a:effectLst/>
                <a:latin typeface="+mn-lt"/>
                <a:ea typeface="+mn-ea"/>
                <a:cs typeface="+mn-cs"/>
              </a:rPr>
              <a:t>-Jung Holden, and Paul </a:t>
            </a:r>
            <a:r>
              <a:rPr lang="en-AU" sz="1200" b="0" i="0" kern="1200" dirty="0" err="1">
                <a:solidFill>
                  <a:schemeClr val="tx1"/>
                </a:solidFill>
                <a:effectLst/>
                <a:latin typeface="+mn-lt"/>
                <a:ea typeface="+mn-ea"/>
                <a:cs typeface="+mn-cs"/>
              </a:rPr>
              <a:t>Duuring</a:t>
            </a:r>
            <a:r>
              <a:rPr lang="en-AU" sz="1200" b="0" i="0" kern="1200" dirty="0">
                <a:solidFill>
                  <a:schemeClr val="tx1"/>
                </a:solidFill>
                <a:effectLst/>
                <a:latin typeface="+mn-lt"/>
                <a:ea typeface="+mn-ea"/>
                <a:cs typeface="+mn-cs"/>
              </a:rPr>
              <a:t>. "Auto-labelling entities in low-resource text: a geological case study." </a:t>
            </a:r>
            <a:r>
              <a:rPr lang="en-AU" sz="1200" b="0" i="1" kern="1200" dirty="0">
                <a:solidFill>
                  <a:schemeClr val="tx1"/>
                </a:solidFill>
                <a:effectLst/>
                <a:latin typeface="+mn-lt"/>
                <a:ea typeface="+mn-ea"/>
                <a:cs typeface="+mn-cs"/>
              </a:rPr>
              <a:t>Knowledge and Information Systems</a:t>
            </a:r>
            <a:r>
              <a:rPr lang="en-AU" sz="1200" b="0" i="0" kern="1200" dirty="0">
                <a:solidFill>
                  <a:schemeClr val="tx1"/>
                </a:solidFill>
                <a:effectLst/>
                <a:latin typeface="+mn-lt"/>
                <a:ea typeface="+mn-ea"/>
                <a:cs typeface="+mn-cs"/>
              </a:rPr>
              <a:t> 63, no. 3 (2021): 695-715.</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24</a:t>
            </a:fld>
            <a:endParaRPr lang="en-US"/>
          </a:p>
        </p:txBody>
      </p:sp>
    </p:spTree>
    <p:extLst>
      <p:ext uri="{BB962C8B-B14F-4D97-AF65-F5344CB8AC3E}">
        <p14:creationId xmlns:p14="http://schemas.microsoft.com/office/powerpoint/2010/main" val="113566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Enkhsaikhan, Majigsuren, Wei Liu, </a:t>
            </a:r>
            <a:r>
              <a:rPr lang="en-AU" sz="1200" b="0" i="0" kern="1200" dirty="0" err="1">
                <a:solidFill>
                  <a:schemeClr val="tx1"/>
                </a:solidFill>
                <a:effectLst/>
                <a:latin typeface="+mn-lt"/>
                <a:ea typeface="+mn-ea"/>
                <a:cs typeface="+mn-cs"/>
              </a:rPr>
              <a:t>Eun</a:t>
            </a:r>
            <a:r>
              <a:rPr lang="en-AU" sz="1200" b="0" i="0" kern="1200" dirty="0">
                <a:solidFill>
                  <a:schemeClr val="tx1"/>
                </a:solidFill>
                <a:effectLst/>
                <a:latin typeface="+mn-lt"/>
                <a:ea typeface="+mn-ea"/>
                <a:cs typeface="+mn-cs"/>
              </a:rPr>
              <a:t>-Jung Holden, and Paul </a:t>
            </a:r>
            <a:r>
              <a:rPr lang="en-AU" sz="1200" b="0" i="0" kern="1200" dirty="0" err="1">
                <a:solidFill>
                  <a:schemeClr val="tx1"/>
                </a:solidFill>
                <a:effectLst/>
                <a:latin typeface="+mn-lt"/>
                <a:ea typeface="+mn-ea"/>
                <a:cs typeface="+mn-cs"/>
              </a:rPr>
              <a:t>Duuring</a:t>
            </a:r>
            <a:r>
              <a:rPr lang="en-AU" sz="1200" b="0" i="0" kern="1200" dirty="0">
                <a:solidFill>
                  <a:schemeClr val="tx1"/>
                </a:solidFill>
                <a:effectLst/>
                <a:latin typeface="+mn-lt"/>
                <a:ea typeface="+mn-ea"/>
                <a:cs typeface="+mn-cs"/>
              </a:rPr>
              <a:t>. "Auto-labelling entities in low-resource text: a geological case study." </a:t>
            </a:r>
            <a:r>
              <a:rPr lang="en-AU" sz="1200" b="0" i="1" kern="1200" dirty="0">
                <a:solidFill>
                  <a:schemeClr val="tx1"/>
                </a:solidFill>
                <a:effectLst/>
                <a:latin typeface="+mn-lt"/>
                <a:ea typeface="+mn-ea"/>
                <a:cs typeface="+mn-cs"/>
              </a:rPr>
              <a:t>Knowledge and Information Systems</a:t>
            </a:r>
            <a:r>
              <a:rPr lang="en-AU" sz="1200" b="0" i="0" kern="1200" dirty="0">
                <a:solidFill>
                  <a:schemeClr val="tx1"/>
                </a:solidFill>
                <a:effectLst/>
                <a:latin typeface="+mn-lt"/>
                <a:ea typeface="+mn-ea"/>
                <a:cs typeface="+mn-cs"/>
              </a:rPr>
              <a:t> 63, no. 3 (2021): 695-715.</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25</a:t>
            </a:fld>
            <a:endParaRPr lang="en-US"/>
          </a:p>
        </p:txBody>
      </p:sp>
    </p:spTree>
    <p:extLst>
      <p:ext uri="{BB962C8B-B14F-4D97-AF65-F5344CB8AC3E}">
        <p14:creationId xmlns:p14="http://schemas.microsoft.com/office/powerpoint/2010/main" val="124665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Enkhsaikhan, Majigsuren, Wei Liu, </a:t>
            </a:r>
            <a:r>
              <a:rPr lang="en-AU" sz="1200" b="0" i="0" kern="1200" dirty="0" err="1">
                <a:solidFill>
                  <a:schemeClr val="tx1"/>
                </a:solidFill>
                <a:effectLst/>
                <a:latin typeface="+mn-lt"/>
                <a:ea typeface="+mn-ea"/>
                <a:cs typeface="+mn-cs"/>
              </a:rPr>
              <a:t>Eun</a:t>
            </a:r>
            <a:r>
              <a:rPr lang="en-AU" sz="1200" b="0" i="0" kern="1200" dirty="0">
                <a:solidFill>
                  <a:schemeClr val="tx1"/>
                </a:solidFill>
                <a:effectLst/>
                <a:latin typeface="+mn-lt"/>
                <a:ea typeface="+mn-ea"/>
                <a:cs typeface="+mn-cs"/>
              </a:rPr>
              <a:t>-Jung Holden, and Paul </a:t>
            </a:r>
            <a:r>
              <a:rPr lang="en-AU" sz="1200" b="0" i="0" kern="1200" dirty="0" err="1">
                <a:solidFill>
                  <a:schemeClr val="tx1"/>
                </a:solidFill>
                <a:effectLst/>
                <a:latin typeface="+mn-lt"/>
                <a:ea typeface="+mn-ea"/>
                <a:cs typeface="+mn-cs"/>
              </a:rPr>
              <a:t>Duuring</a:t>
            </a:r>
            <a:r>
              <a:rPr lang="en-AU" sz="1200" b="0" i="0" kern="1200" dirty="0">
                <a:solidFill>
                  <a:schemeClr val="tx1"/>
                </a:solidFill>
                <a:effectLst/>
                <a:latin typeface="+mn-lt"/>
                <a:ea typeface="+mn-ea"/>
                <a:cs typeface="+mn-cs"/>
              </a:rPr>
              <a:t>. "Auto-labelling entities in low-resource text: a geological case study." </a:t>
            </a:r>
            <a:r>
              <a:rPr lang="en-AU" sz="1200" b="0" i="1" kern="1200" dirty="0">
                <a:solidFill>
                  <a:schemeClr val="tx1"/>
                </a:solidFill>
                <a:effectLst/>
                <a:latin typeface="+mn-lt"/>
                <a:ea typeface="+mn-ea"/>
                <a:cs typeface="+mn-cs"/>
              </a:rPr>
              <a:t>Knowledge and Information Systems</a:t>
            </a:r>
            <a:r>
              <a:rPr lang="en-AU" sz="1200" b="0" i="0" kern="1200" dirty="0">
                <a:solidFill>
                  <a:schemeClr val="tx1"/>
                </a:solidFill>
                <a:effectLst/>
                <a:latin typeface="+mn-lt"/>
                <a:ea typeface="+mn-ea"/>
                <a:cs typeface="+mn-cs"/>
              </a:rPr>
              <a:t> 63, no. 3 (2021): 695-715.</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26</a:t>
            </a:fld>
            <a:endParaRPr lang="en-US"/>
          </a:p>
        </p:txBody>
      </p:sp>
    </p:spTree>
    <p:extLst>
      <p:ext uri="{BB962C8B-B14F-4D97-AF65-F5344CB8AC3E}">
        <p14:creationId xmlns:p14="http://schemas.microsoft.com/office/powerpoint/2010/main" val="96812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 Stewart, W Liu, R Cardell-Oliver, M Griffin. An Interactive Web-based Toolset for Knowledge Discovery from Short Text Log Data. </a:t>
            </a:r>
            <a:r>
              <a:rPr lang="en-AU" i="1" dirty="0"/>
              <a:t>2017 International Conference on Advanced Data Mining and Applications, 853-858.</a:t>
            </a:r>
          </a:p>
          <a:p>
            <a:endParaRPr lang="en-AU" dirty="0"/>
          </a:p>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27</a:t>
            </a:fld>
            <a:endParaRPr lang="en-US"/>
          </a:p>
        </p:txBody>
      </p:sp>
    </p:spTree>
    <p:extLst>
      <p:ext uri="{BB962C8B-B14F-4D97-AF65-F5344CB8AC3E}">
        <p14:creationId xmlns:p14="http://schemas.microsoft.com/office/powerpoint/2010/main" val="2280108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Knowledge Graph Construction from Text - </a:t>
            </a:r>
            <a:r>
              <a:rPr lang="en-US" dirty="0"/>
              <a:t>https://nlp-tlp.org/text2kg</a:t>
            </a:r>
            <a:endParaRPr lang="en-AU" dirty="0"/>
          </a:p>
          <a:p>
            <a:endParaRPr lang="en-US" dirty="0"/>
          </a:p>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29</a:t>
            </a:fld>
            <a:endParaRPr lang="en-US"/>
          </a:p>
        </p:txBody>
      </p:sp>
    </p:spTree>
    <p:extLst>
      <p:ext uri="{BB962C8B-B14F-4D97-AF65-F5344CB8AC3E}">
        <p14:creationId xmlns:p14="http://schemas.microsoft.com/office/powerpoint/2010/main" val="1146261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Johan Bollen, Huina Mao, Xiaojun Zeng. 2011. </a:t>
            </a:r>
            <a:r>
              <a:rPr lang="en-US" sz="1200" dirty="0">
                <a:hlinkClick r:id="rId3"/>
              </a:rPr>
              <a:t>Twitter mood predicts the stock market,</a:t>
            </a:r>
            <a:endParaRPr lang="en-US" sz="1200" dirty="0"/>
          </a:p>
          <a:p>
            <a:r>
              <a:rPr lang="en-US" sz="1200" dirty="0"/>
              <a:t>Journal of Computational Science 2:1, 1-8. 10.1016/j.jocs.2010.12.007.</a:t>
            </a:r>
            <a:endParaRPr lang="de-DE" sz="1200" dirty="0"/>
          </a:p>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33</a:t>
            </a:fld>
            <a:endParaRPr lang="en-US"/>
          </a:p>
        </p:txBody>
      </p:sp>
    </p:spTree>
    <p:extLst>
      <p:ext uri="{BB962C8B-B14F-4D97-AF65-F5344CB8AC3E}">
        <p14:creationId xmlns:p14="http://schemas.microsoft.com/office/powerpoint/2010/main" val="240998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A40F6C"/>
                </a:solidFill>
              </a:rPr>
              <a:t>Maintenance Work Order Processing - ARC Training Centre for Transforming Maintenance through Data Science</a:t>
            </a:r>
          </a:p>
          <a:p>
            <a:endParaRPr lang="en-AU" dirty="0"/>
          </a:p>
          <a:p>
            <a:endParaRPr lang="en-AU" dirty="0"/>
          </a:p>
          <a:p>
            <a:r>
              <a:rPr lang="en-AU" dirty="0"/>
              <a:t>https://www.maintenance.org.au/category/rt1</a:t>
            </a:r>
          </a:p>
        </p:txBody>
      </p:sp>
      <p:sp>
        <p:nvSpPr>
          <p:cNvPr id="4" name="Slide Number Placeholder 3"/>
          <p:cNvSpPr>
            <a:spLocks noGrp="1"/>
          </p:cNvSpPr>
          <p:nvPr>
            <p:ph type="sldNum" sz="quarter" idx="10"/>
          </p:nvPr>
        </p:nvSpPr>
        <p:spPr/>
        <p:txBody>
          <a:bodyPr/>
          <a:lstStyle/>
          <a:p>
            <a:fld id="{A9849C27-A5A4-5B4D-913D-9738CE937EEE}" type="slidenum">
              <a:rPr lang="en-US" smtClean="0"/>
              <a:t>34</a:t>
            </a:fld>
            <a:endParaRPr lang="en-US"/>
          </a:p>
        </p:txBody>
      </p:sp>
    </p:spTree>
    <p:extLst>
      <p:ext uri="{BB962C8B-B14F-4D97-AF65-F5344CB8AC3E}">
        <p14:creationId xmlns:p14="http://schemas.microsoft.com/office/powerpoint/2010/main" val="102945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AU"/>
              <a:t>Slide courtesy of Dr Michael Stewart’s PhD Thesis</a:t>
            </a:r>
          </a:p>
          <a:p>
            <a:endParaRPr lang="en-AU" dirty="0">
              <a:cs typeface="Calibri"/>
            </a:endParaRPr>
          </a:p>
        </p:txBody>
      </p:sp>
      <p:sp>
        <p:nvSpPr>
          <p:cNvPr id="4" name="Slide Number Placeholder 3"/>
          <p:cNvSpPr>
            <a:spLocks noGrp="1"/>
          </p:cNvSpPr>
          <p:nvPr>
            <p:ph type="sldNum" sz="quarter" idx="5"/>
          </p:nvPr>
        </p:nvSpPr>
        <p:spPr/>
        <p:txBody>
          <a:bodyPr/>
          <a:lstStyle/>
          <a:p>
            <a:fld id="{282E1B2D-A9B4-4B90-B4B2-3C3DC5FA1E01}" type="slidenum">
              <a:rPr lang="en-AU" smtClean="0"/>
              <a:t>35</a:t>
            </a:fld>
            <a:endParaRPr lang="en-AU"/>
          </a:p>
        </p:txBody>
      </p:sp>
    </p:spTree>
    <p:extLst>
      <p:ext uri="{BB962C8B-B14F-4D97-AF65-F5344CB8AC3E}">
        <p14:creationId xmlns:p14="http://schemas.microsoft.com/office/powerpoint/2010/main" val="192793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Handling –</a:t>
            </a:r>
            <a:r>
              <a:rPr lang="en-AU" baseline="0" dirty="0"/>
              <a:t> </a:t>
            </a:r>
          </a:p>
          <a:p>
            <a:r>
              <a:rPr lang="en-AU" baseline="0" dirty="0"/>
              <a:t>Processing – </a:t>
            </a:r>
          </a:p>
          <a:p>
            <a:r>
              <a:rPr lang="en-AU" baseline="0" dirty="0"/>
              <a:t>Representation - </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42</a:t>
            </a:fld>
            <a:endParaRPr lang="en-US"/>
          </a:p>
        </p:txBody>
      </p:sp>
    </p:spTree>
    <p:extLst>
      <p:ext uri="{BB962C8B-B14F-4D97-AF65-F5344CB8AC3E}">
        <p14:creationId xmlns:p14="http://schemas.microsoft.com/office/powerpoint/2010/main" val="3694752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43</a:t>
            </a:fld>
            <a:endParaRPr lang="en-US"/>
          </a:p>
        </p:txBody>
      </p:sp>
    </p:spTree>
    <p:extLst>
      <p:ext uri="{BB962C8B-B14F-4D97-AF65-F5344CB8AC3E}">
        <p14:creationId xmlns:p14="http://schemas.microsoft.com/office/powerpoint/2010/main" val="334396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Previous text</a:t>
            </a:r>
          </a:p>
          <a:p>
            <a:r>
              <a:rPr lang="en-US" dirty="0">
                <a:cs typeface="Calibri"/>
              </a:rPr>
              <a:t>What is today about?</a:t>
            </a:r>
          </a:p>
          <a:p>
            <a:r>
              <a:rPr lang="en-US" dirty="0">
                <a:cs typeface="Calibri"/>
              </a:rPr>
              <a:t>- Natural language processing</a:t>
            </a:r>
          </a:p>
          <a:p>
            <a:r>
              <a:rPr lang="en-US" dirty="0">
                <a:cs typeface="Calibri"/>
              </a:rPr>
              <a:t>- Word embeddings</a:t>
            </a:r>
          </a:p>
          <a:p>
            <a:r>
              <a:rPr lang="en-US" dirty="0">
                <a:cs typeface="Calibri"/>
              </a:rPr>
              <a:t>- Topic modelling</a:t>
            </a:r>
          </a:p>
          <a:p>
            <a:r>
              <a:rPr lang="en-US" dirty="0">
                <a:cs typeface="Calibri"/>
              </a:rPr>
              <a:t>- Information extraction</a:t>
            </a:r>
          </a:p>
          <a:p>
            <a:r>
              <a:rPr lang="en-US" dirty="0">
                <a:cs typeface="Calibri"/>
              </a:rPr>
              <a:t>- Sentiment detection</a:t>
            </a:r>
          </a:p>
        </p:txBody>
      </p:sp>
      <p:sp>
        <p:nvSpPr>
          <p:cNvPr id="4" name="Slide Number Placeholder 3"/>
          <p:cNvSpPr>
            <a:spLocks noGrp="1"/>
          </p:cNvSpPr>
          <p:nvPr>
            <p:ph type="sldNum" sz="quarter" idx="5"/>
          </p:nvPr>
        </p:nvSpPr>
        <p:spPr/>
        <p:txBody>
          <a:bodyPr/>
          <a:lstStyle/>
          <a:p>
            <a:fld id="{A9849C27-A5A4-5B4D-913D-9738CE937EEE}" type="slidenum">
              <a:rPr lang="en-US" smtClean="0"/>
              <a:t>5</a:t>
            </a:fld>
            <a:endParaRPr lang="en-US"/>
          </a:p>
        </p:txBody>
      </p:sp>
    </p:spTree>
    <p:extLst>
      <p:ext uri="{BB962C8B-B14F-4D97-AF65-F5344CB8AC3E}">
        <p14:creationId xmlns:p14="http://schemas.microsoft.com/office/powerpoint/2010/main" val="899176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do we represent words</a:t>
            </a:r>
            <a:r>
              <a:rPr lang="en-AU" baseline="0" dirty="0"/>
              <a:t>?</a:t>
            </a:r>
          </a:p>
          <a:p>
            <a:endParaRPr lang="en-AU" baseline="0" dirty="0"/>
          </a:p>
          <a:p>
            <a:r>
              <a:rPr lang="en-AU" baseline="0" dirty="0"/>
              <a:t>One hot encoding (count vectorising); basic, naïve.</a:t>
            </a:r>
            <a:endParaRPr lang="en-AU" dirty="0"/>
          </a:p>
          <a:p>
            <a:endParaRPr lang="en-AU" dirty="0"/>
          </a:p>
          <a:p>
            <a:r>
              <a:rPr lang="en-AU" dirty="0"/>
              <a:t>Vector dimension becomes as large as the number of words in the vocabulary.</a:t>
            </a:r>
            <a:r>
              <a:rPr lang="en-AU" baseline="0" dirty="0"/>
              <a:t> This is not ideal for large ML systems. Orthogonality</a:t>
            </a:r>
          </a:p>
          <a:p>
            <a:endParaRPr lang="en-AU" baseline="0" dirty="0"/>
          </a:p>
          <a:p>
            <a:endParaRPr lang="en-AU" baseline="0" dirty="0"/>
          </a:p>
          <a:p>
            <a:r>
              <a:rPr lang="en-AU" sz="1200" b="0" i="0" kern="1200" dirty="0" err="1">
                <a:solidFill>
                  <a:schemeClr val="tx1"/>
                </a:solidFill>
                <a:effectLst/>
                <a:latin typeface="+mn-lt"/>
                <a:ea typeface="+mn-ea"/>
                <a:cs typeface="+mn-cs"/>
              </a:rPr>
              <a:t>Socher</a:t>
            </a:r>
            <a:r>
              <a:rPr lang="en-AU" sz="1200" b="0" i="0" kern="1200" dirty="0">
                <a:solidFill>
                  <a:schemeClr val="tx1"/>
                </a:solidFill>
                <a:effectLst/>
                <a:latin typeface="+mn-lt"/>
                <a:ea typeface="+mn-ea"/>
                <a:cs typeface="+mn-cs"/>
              </a:rPr>
              <a:t>, R. (2018, January 18). </a:t>
            </a:r>
            <a:r>
              <a:rPr lang="en-AU" sz="1200" b="0" i="1" kern="1200" dirty="0">
                <a:solidFill>
                  <a:schemeClr val="tx1"/>
                </a:solidFill>
                <a:effectLst/>
                <a:latin typeface="+mn-lt"/>
                <a:ea typeface="+mn-ea"/>
                <a:cs typeface="+mn-cs"/>
              </a:rPr>
              <a:t>Natural Language Processing with Deep Learning CS224N/Ling284</a:t>
            </a:r>
            <a:r>
              <a:rPr lang="en-AU" sz="1200" b="0" i="0" kern="1200" dirty="0">
                <a:solidFill>
                  <a:schemeClr val="tx1"/>
                </a:solidFill>
                <a:effectLst/>
                <a:latin typeface="+mn-lt"/>
                <a:ea typeface="+mn-ea"/>
                <a:cs typeface="+mn-cs"/>
              </a:rPr>
              <a:t> [PowerPoint slides]. </a:t>
            </a:r>
            <a:r>
              <a:rPr lang="en-AU" sz="1200" b="0" i="0" u="none" strike="noStrike" kern="1200" dirty="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45</a:t>
            </a:fld>
            <a:endParaRPr lang="en-US"/>
          </a:p>
        </p:txBody>
      </p:sp>
    </p:spTree>
    <p:extLst>
      <p:ext uri="{BB962C8B-B14F-4D97-AF65-F5344CB8AC3E}">
        <p14:creationId xmlns:p14="http://schemas.microsoft.com/office/powerpoint/2010/main" val="2810037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How do we capture semantic and syntactic similarities, relationships with other words, etc.</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Concordance</a:t>
            </a:r>
          </a:p>
          <a:p>
            <a:endParaRPr lang="en-AU" dirty="0"/>
          </a:p>
          <a:p>
            <a:r>
              <a:rPr lang="en-AU" dirty="0"/>
              <a:t>“You shall know a word by the company it keeps” (J. R. Firth 1957: 11)</a:t>
            </a:r>
          </a:p>
          <a:p>
            <a:endParaRPr lang="en-AU" dirty="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Distribution representations of words; that is, we want to introduce dependence between words. </a:t>
            </a:r>
            <a:r>
              <a:rPr lang="en-AU" baseline="0" dirty="0"/>
              <a:t>We are unable to determine similarity between one hot vectors because they’re orthogonal e.g. their dot product is zero.</a:t>
            </a:r>
          </a:p>
          <a:p>
            <a:endParaRPr lang="en-AU" baseline="0" dirty="0"/>
          </a:p>
          <a:p>
            <a:endParaRPr lang="en-AU" baseline="0" dirty="0"/>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Socher</a:t>
            </a:r>
            <a:r>
              <a:rPr lang="en-AU" sz="1200" b="0" i="0" kern="1200" dirty="0">
                <a:solidFill>
                  <a:schemeClr val="tx1"/>
                </a:solidFill>
                <a:effectLst/>
                <a:latin typeface="+mn-lt"/>
                <a:ea typeface="+mn-ea"/>
                <a:cs typeface="+mn-cs"/>
              </a:rPr>
              <a:t>, R. (2018, January 18). </a:t>
            </a:r>
            <a:r>
              <a:rPr lang="en-AU" sz="1200" b="0" i="1" kern="1200" dirty="0">
                <a:solidFill>
                  <a:schemeClr val="tx1"/>
                </a:solidFill>
                <a:effectLst/>
                <a:latin typeface="+mn-lt"/>
                <a:ea typeface="+mn-ea"/>
                <a:cs typeface="+mn-cs"/>
              </a:rPr>
              <a:t>Natural Language Processing with Deep Learning CS224N/Ling284</a:t>
            </a:r>
            <a:r>
              <a:rPr lang="en-AU" sz="1200" b="0" i="0" kern="1200" dirty="0">
                <a:solidFill>
                  <a:schemeClr val="tx1"/>
                </a:solidFill>
                <a:effectLst/>
                <a:latin typeface="+mn-lt"/>
                <a:ea typeface="+mn-ea"/>
                <a:cs typeface="+mn-cs"/>
              </a:rPr>
              <a:t> [PowerPoint slides]. </a:t>
            </a:r>
            <a:r>
              <a:rPr lang="en-AU" sz="1200" b="0" i="0" u="none" strike="noStrike" kern="1200" dirty="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46</a:t>
            </a:fld>
            <a:endParaRPr lang="en-US"/>
          </a:p>
        </p:txBody>
      </p:sp>
    </p:spTree>
    <p:extLst>
      <p:ext uri="{BB962C8B-B14F-4D97-AF65-F5344CB8AC3E}">
        <p14:creationId xmlns:p14="http://schemas.microsoft.com/office/powerpoint/2010/main" val="2355994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Word analogies.</a:t>
            </a:r>
            <a:r>
              <a:rPr lang="en-AU" baseline="0" dirty="0"/>
              <a:t> For example: King – Man + Queen = Female</a:t>
            </a:r>
          </a:p>
          <a:p>
            <a:endParaRPr lang="en-AU" baseline="0" dirty="0"/>
          </a:p>
          <a:p>
            <a:r>
              <a:rPr lang="en-AU" baseline="0" dirty="0"/>
              <a:t>Similarity -&gt; distance;  relationship between words -&gt; angle (the same relationship has the same angle). </a:t>
            </a:r>
            <a:endParaRPr lang="en-AU" dirty="0"/>
          </a:p>
          <a:p>
            <a:endParaRPr lang="en-AU" dirty="0"/>
          </a:p>
          <a:p>
            <a:r>
              <a:rPr lang="en-AU" dirty="0"/>
              <a:t>Non-orthogonal</a:t>
            </a:r>
            <a:r>
              <a:rPr lang="en-AU" baseline="0" dirty="0"/>
              <a:t> vectors allows us to take advantage of these representations unlike one-hot vectors which are orthogonal e.g. 90 degrees apart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47</a:t>
            </a:fld>
            <a:endParaRPr lang="en-US"/>
          </a:p>
        </p:txBody>
      </p:sp>
    </p:spTree>
    <p:extLst>
      <p:ext uri="{BB962C8B-B14F-4D97-AF65-F5344CB8AC3E}">
        <p14:creationId xmlns:p14="http://schemas.microsoft.com/office/powerpoint/2010/main" val="997324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20,000 syntactic and semantic test examples (Google)</a:t>
            </a:r>
          </a:p>
          <a:p>
            <a:endParaRPr lang="en-AU" dirty="0"/>
          </a:p>
          <a:p>
            <a:r>
              <a:rPr lang="en-AU" dirty="0"/>
              <a:t>The</a:t>
            </a:r>
            <a:r>
              <a:rPr lang="en-AU" baseline="0" dirty="0"/>
              <a:t> top 30,000 words ranked according to frequency are used for the evaluation shown.</a:t>
            </a:r>
            <a:endParaRPr lang="en-AU" dirty="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48</a:t>
            </a:fld>
            <a:endParaRPr lang="en-US"/>
          </a:p>
        </p:txBody>
      </p:sp>
    </p:spTree>
    <p:extLst>
      <p:ext uri="{BB962C8B-B14F-4D97-AF65-F5344CB8AC3E}">
        <p14:creationId xmlns:p14="http://schemas.microsoft.com/office/powerpoint/2010/main" val="1501472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1. one-word context (predicting one word given only one word); referred to as a continuous bag of words (CBOW) model. Input is a </a:t>
            </a:r>
            <a:r>
              <a:rPr lang="en-AU" baseline="0" dirty="0" err="1"/>
              <a:t>onehot</a:t>
            </a:r>
            <a:r>
              <a:rPr lang="en-AU" baseline="0" dirty="0"/>
              <a:t> encoded vector </a:t>
            </a:r>
            <a:endParaRPr lang="en-AU" dirty="0"/>
          </a:p>
          <a:p>
            <a:r>
              <a:rPr lang="en-AU" dirty="0"/>
              <a:t>2. multi-word context (similar to one-word</a:t>
            </a:r>
            <a:r>
              <a:rPr lang="en-AU" baseline="0" dirty="0"/>
              <a:t> but we need in multiple words)</a:t>
            </a:r>
            <a:endParaRPr lang="en-AU" dirty="0"/>
          </a:p>
          <a:p>
            <a:r>
              <a:rPr lang="en-AU" dirty="0"/>
              <a:t>3. Skip-gram model (opposite to CBOW multi-word)</a:t>
            </a:r>
            <a:r>
              <a:rPr lang="en-AU" baseline="0" dirty="0"/>
              <a:t>. Given word w predict n words surrounding it (windowing).</a:t>
            </a:r>
            <a:endParaRPr lang="en-AU" dirty="0"/>
          </a:p>
          <a:p>
            <a:endParaRPr lang="en-AU" dirty="0"/>
          </a:p>
          <a:p>
            <a:r>
              <a:rPr lang="en-AU" dirty="0" err="1"/>
              <a:t>GloVe</a:t>
            </a:r>
            <a:r>
              <a:rPr lang="en-AU" baseline="0" dirty="0"/>
              <a:t> (Global Vectors for Word Representation)-&gt; captures the meaning of a word embedding with the structure of the entire observed corpus. This model utilises word frequencies and co-occurrence counts in a unsupervised manner.</a:t>
            </a:r>
          </a:p>
          <a:p>
            <a:endParaRPr lang="en-AU" baseline="0" dirty="0"/>
          </a:p>
          <a:p>
            <a:r>
              <a:rPr lang="en-AU" baseline="0" dirty="0"/>
              <a:t>ELMO  (</a:t>
            </a:r>
            <a:r>
              <a:rPr lang="en-AU" baseline="0" dirty="0" err="1"/>
              <a:t>Embeddings</a:t>
            </a:r>
            <a:r>
              <a:rPr lang="en-AU" baseline="0" dirty="0"/>
              <a:t> from Language Models)-&gt; Context-dependent </a:t>
            </a:r>
            <a:r>
              <a:rPr lang="en-AU" baseline="0" dirty="0" err="1"/>
              <a:t>embeddings</a:t>
            </a:r>
            <a:r>
              <a:rPr lang="en-AU" baseline="0" dirty="0"/>
              <a:t>; uses language models to capture </a:t>
            </a:r>
            <a:r>
              <a:rPr lang="en-AU" baseline="0" dirty="0" err="1"/>
              <a:t>embeddings</a:t>
            </a:r>
            <a:r>
              <a:rPr lang="en-AU" baseline="0" dirty="0"/>
              <a:t> for individual words while conditioning on the entire sentence or document. Conventional </a:t>
            </a:r>
            <a:r>
              <a:rPr lang="en-AU" baseline="0" dirty="0" err="1"/>
              <a:t>embeddings</a:t>
            </a:r>
            <a:r>
              <a:rPr lang="en-AU" baseline="0" dirty="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49</a:t>
            </a:fld>
            <a:endParaRPr lang="en-US"/>
          </a:p>
        </p:txBody>
      </p:sp>
    </p:spTree>
    <p:extLst>
      <p:ext uri="{BB962C8B-B14F-4D97-AF65-F5344CB8AC3E}">
        <p14:creationId xmlns:p14="http://schemas.microsoft.com/office/powerpoint/2010/main" val="808345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Document embedding techniques: https://towardsdatascience.com/document-embedding-techniques-fed3e7a6a25d</a:t>
            </a:r>
          </a:p>
        </p:txBody>
      </p:sp>
      <p:sp>
        <p:nvSpPr>
          <p:cNvPr id="4" name="Slide Number Placeholder 3"/>
          <p:cNvSpPr>
            <a:spLocks noGrp="1"/>
          </p:cNvSpPr>
          <p:nvPr>
            <p:ph type="sldNum" sz="quarter" idx="10"/>
          </p:nvPr>
        </p:nvSpPr>
        <p:spPr/>
        <p:txBody>
          <a:bodyPr/>
          <a:lstStyle/>
          <a:p>
            <a:fld id="{A9849C27-A5A4-5B4D-913D-9738CE937EEE}" type="slidenum">
              <a:rPr lang="en-US" smtClean="0"/>
              <a:t>52</a:t>
            </a:fld>
            <a:endParaRPr lang="en-US"/>
          </a:p>
        </p:txBody>
      </p:sp>
    </p:spTree>
    <p:extLst>
      <p:ext uri="{BB962C8B-B14F-4D97-AF65-F5344CB8AC3E}">
        <p14:creationId xmlns:p14="http://schemas.microsoft.com/office/powerpoint/2010/main" val="308962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53</a:t>
            </a:fld>
            <a:endParaRPr lang="en-US"/>
          </a:p>
        </p:txBody>
      </p:sp>
    </p:spTree>
    <p:extLst>
      <p:ext uri="{BB962C8B-B14F-4D97-AF65-F5344CB8AC3E}">
        <p14:creationId xmlns:p14="http://schemas.microsoft.com/office/powerpoint/2010/main" val="2673244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Ref: https://www.logpoint.com/da/blog/explained-siemply-machine-learning/</a:t>
            </a:r>
          </a:p>
        </p:txBody>
      </p:sp>
      <p:sp>
        <p:nvSpPr>
          <p:cNvPr id="4" name="Slide Number Placeholder 3"/>
          <p:cNvSpPr>
            <a:spLocks noGrp="1"/>
          </p:cNvSpPr>
          <p:nvPr>
            <p:ph type="sldNum" sz="quarter" idx="10"/>
          </p:nvPr>
        </p:nvSpPr>
        <p:spPr/>
        <p:txBody>
          <a:bodyPr/>
          <a:lstStyle/>
          <a:p>
            <a:fld id="{A9849C27-A5A4-5B4D-913D-9738CE937EEE}" type="slidenum">
              <a:rPr lang="en-US" smtClean="0"/>
              <a:t>55</a:t>
            </a:fld>
            <a:endParaRPr lang="en-US"/>
          </a:p>
        </p:txBody>
      </p:sp>
    </p:spTree>
    <p:extLst>
      <p:ext uri="{BB962C8B-B14F-4D97-AF65-F5344CB8AC3E}">
        <p14:creationId xmlns:p14="http://schemas.microsoft.com/office/powerpoint/2010/main" val="88275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Natural</a:t>
            </a:r>
            <a:r>
              <a:rPr lang="en-AU" baseline="0" dirty="0"/>
              <a:t> Language Annotation for Machine Learning (</a:t>
            </a:r>
            <a:r>
              <a:rPr lang="en-AU" baseline="0" dirty="0" err="1"/>
              <a:t>Pustejovsky</a:t>
            </a:r>
            <a:r>
              <a:rPr lang="en-AU" baseline="0" dirty="0"/>
              <a:t> and Stubbs)</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57</a:t>
            </a:fld>
            <a:endParaRPr lang="en-US"/>
          </a:p>
        </p:txBody>
      </p:sp>
    </p:spTree>
    <p:extLst>
      <p:ext uri="{BB962C8B-B14F-4D97-AF65-F5344CB8AC3E}">
        <p14:creationId xmlns:p14="http://schemas.microsoft.com/office/powerpoint/2010/main" val="2319915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Natural</a:t>
            </a:r>
            <a:r>
              <a:rPr lang="en-AU" baseline="0" dirty="0"/>
              <a:t> Language Annotation for Machine Learning (</a:t>
            </a:r>
            <a:r>
              <a:rPr lang="en-AU" baseline="0" dirty="0" err="1"/>
              <a:t>Pustejovsky</a:t>
            </a:r>
            <a:r>
              <a:rPr lang="en-AU" baseline="0" dirty="0"/>
              <a:t> and Stubbs)</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65</a:t>
            </a:fld>
            <a:endParaRPr lang="en-US"/>
          </a:p>
        </p:txBody>
      </p:sp>
    </p:spTree>
    <p:extLst>
      <p:ext uri="{BB962C8B-B14F-4D97-AF65-F5344CB8AC3E}">
        <p14:creationId xmlns:p14="http://schemas.microsoft.com/office/powerpoint/2010/main" val="1061443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Motivate the field of NLP through it’s wide variety of powerful</a:t>
            </a:r>
            <a:r>
              <a:rPr lang="en-AU" baseline="0" dirty="0"/>
              <a:t> applications</a:t>
            </a:r>
          </a:p>
          <a:p>
            <a:endParaRPr lang="en-AU" baseline="0" dirty="0"/>
          </a:p>
          <a:p>
            <a:r>
              <a:rPr lang="en-AU" baseline="0" dirty="0"/>
              <a:t>Classical approaches e.g. engineered pipelines vs. data-driven neural approaches (</a:t>
            </a:r>
            <a:r>
              <a:rPr lang="en-AU" i="0" u="sng" baseline="0" dirty="0"/>
              <a:t>our focus here</a:t>
            </a:r>
            <a:r>
              <a:rPr lang="en-AU" baseline="0" dirty="0"/>
              <a:t>)</a:t>
            </a:r>
          </a:p>
        </p:txBody>
      </p:sp>
      <p:sp>
        <p:nvSpPr>
          <p:cNvPr id="4" name="Slide Number Placeholder 3"/>
          <p:cNvSpPr>
            <a:spLocks noGrp="1"/>
          </p:cNvSpPr>
          <p:nvPr>
            <p:ph type="sldNum" sz="quarter" idx="10"/>
          </p:nvPr>
        </p:nvSpPr>
        <p:spPr/>
        <p:txBody>
          <a:bodyPr/>
          <a:lstStyle/>
          <a:p>
            <a:fld id="{A9849C27-A5A4-5B4D-913D-9738CE937EEE}" type="slidenum">
              <a:rPr lang="en-US" smtClean="0"/>
              <a:t>8</a:t>
            </a:fld>
            <a:endParaRPr lang="en-US"/>
          </a:p>
        </p:txBody>
      </p:sp>
    </p:spTree>
    <p:extLst>
      <p:ext uri="{BB962C8B-B14F-4D97-AF65-F5344CB8AC3E}">
        <p14:creationId xmlns:p14="http://schemas.microsoft.com/office/powerpoint/2010/main" val="3977145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https://miro.medium.com/max/666/1*cpwgfaZmO6SBH5nJc379Ig.jpeg</a:t>
            </a:r>
          </a:p>
        </p:txBody>
      </p:sp>
      <p:sp>
        <p:nvSpPr>
          <p:cNvPr id="4" name="Slide Number Placeholder 3"/>
          <p:cNvSpPr>
            <a:spLocks noGrp="1"/>
          </p:cNvSpPr>
          <p:nvPr>
            <p:ph type="sldNum" sz="quarter" idx="10"/>
          </p:nvPr>
        </p:nvSpPr>
        <p:spPr/>
        <p:txBody>
          <a:bodyPr/>
          <a:lstStyle/>
          <a:p>
            <a:fld id="{A9849C27-A5A4-5B4D-913D-9738CE937EEE}" type="slidenum">
              <a:rPr lang="en-US" smtClean="0"/>
              <a:t>9</a:t>
            </a:fld>
            <a:endParaRPr lang="en-US"/>
          </a:p>
        </p:txBody>
      </p:sp>
    </p:spTree>
    <p:extLst>
      <p:ext uri="{BB962C8B-B14F-4D97-AF65-F5344CB8AC3E}">
        <p14:creationId xmlns:p14="http://schemas.microsoft.com/office/powerpoint/2010/main" val="400273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https://www.grammarly.com/blog/engineering/adversarial-grammatical-error-correction/</a:t>
            </a:r>
          </a:p>
        </p:txBody>
      </p:sp>
      <p:sp>
        <p:nvSpPr>
          <p:cNvPr id="4" name="Slide Number Placeholder 3"/>
          <p:cNvSpPr>
            <a:spLocks noGrp="1"/>
          </p:cNvSpPr>
          <p:nvPr>
            <p:ph type="sldNum" sz="quarter" idx="10"/>
          </p:nvPr>
        </p:nvSpPr>
        <p:spPr/>
        <p:txBody>
          <a:bodyPr/>
          <a:lstStyle/>
          <a:p>
            <a:fld id="{A9849C27-A5A4-5B4D-913D-9738CE937EEE}" type="slidenum">
              <a:rPr lang="en-US" smtClean="0"/>
              <a:t>10</a:t>
            </a:fld>
            <a:endParaRPr lang="en-US"/>
          </a:p>
        </p:txBody>
      </p:sp>
    </p:spTree>
    <p:extLst>
      <p:ext uri="{BB962C8B-B14F-4D97-AF65-F5344CB8AC3E}">
        <p14:creationId xmlns:p14="http://schemas.microsoft.com/office/powerpoint/2010/main" val="705611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Pic: </a:t>
            </a:r>
            <a:r>
              <a:rPr lang="en-AU" sz="1200" b="0" i="0" u="none" strike="noStrike" kern="1200" dirty="0">
                <a:solidFill>
                  <a:schemeClr val="tx1"/>
                </a:solidFill>
                <a:effectLst/>
                <a:latin typeface="+mn-lt"/>
                <a:ea typeface="+mn-ea"/>
                <a:cs typeface="+mn-cs"/>
                <a:hlinkClick r:id="rId3"/>
              </a:rPr>
              <a:t>Adapting sequence to sequence models for text normalization in social media</a:t>
            </a:r>
            <a:r>
              <a:rPr lang="en-AU" sz="1200" b="0" i="0" u="none" strike="noStrike" kern="1200" dirty="0">
                <a:solidFill>
                  <a:schemeClr val="tx1"/>
                </a:solidFill>
                <a:effectLst/>
                <a:latin typeface="+mn-lt"/>
                <a:ea typeface="+mn-ea"/>
                <a:cs typeface="+mn-cs"/>
              </a:rPr>
              <a:t> (</a:t>
            </a:r>
            <a:r>
              <a:rPr lang="en-AU" sz="1200" b="0" i="0" u="none" strike="noStrike" kern="1200" dirty="0" err="1">
                <a:solidFill>
                  <a:schemeClr val="tx1"/>
                </a:solidFill>
                <a:effectLst/>
                <a:latin typeface="+mn-lt"/>
                <a:ea typeface="+mn-ea"/>
                <a:cs typeface="+mn-cs"/>
              </a:rPr>
              <a:t>Lourentzou</a:t>
            </a:r>
            <a:r>
              <a:rPr lang="en-AU" sz="1200" b="0" i="0" u="none" strike="noStrike" kern="1200" baseline="0" dirty="0">
                <a:solidFill>
                  <a:schemeClr val="tx1"/>
                </a:solidFill>
                <a:effectLst/>
                <a:latin typeface="+mn-lt"/>
                <a:ea typeface="+mn-ea"/>
                <a:cs typeface="+mn-cs"/>
              </a:rPr>
              <a:t>, et al. 2019)</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11</a:t>
            </a:fld>
            <a:endParaRPr lang="en-US"/>
          </a:p>
        </p:txBody>
      </p:sp>
    </p:spTree>
    <p:extLst>
      <p:ext uri="{BB962C8B-B14F-4D97-AF65-F5344CB8AC3E}">
        <p14:creationId xmlns:p14="http://schemas.microsoft.com/office/powerpoint/2010/main" val="7668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https://cdn-media-1.freecodecamp.org/images/5qBpooShbY6xVngSotA6KINHyHP7NKeTJryb</a:t>
            </a:r>
          </a:p>
        </p:txBody>
      </p:sp>
      <p:sp>
        <p:nvSpPr>
          <p:cNvPr id="4" name="Slide Number Placeholder 3"/>
          <p:cNvSpPr>
            <a:spLocks noGrp="1"/>
          </p:cNvSpPr>
          <p:nvPr>
            <p:ph type="sldNum" sz="quarter" idx="10"/>
          </p:nvPr>
        </p:nvSpPr>
        <p:spPr/>
        <p:txBody>
          <a:bodyPr/>
          <a:lstStyle/>
          <a:p>
            <a:fld id="{A9849C27-A5A4-5B4D-913D-9738CE937EEE}" type="slidenum">
              <a:rPr lang="en-US" smtClean="0"/>
              <a:t>12</a:t>
            </a:fld>
            <a:endParaRPr lang="en-US"/>
          </a:p>
        </p:txBody>
      </p:sp>
    </p:spTree>
    <p:extLst>
      <p:ext uri="{BB962C8B-B14F-4D97-AF65-F5344CB8AC3E}">
        <p14:creationId xmlns:p14="http://schemas.microsoft.com/office/powerpoint/2010/main" val="418389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https://editor.analyticsvidhya.com/uploads/19617Intro%20image.jpg</a:t>
            </a:r>
          </a:p>
        </p:txBody>
      </p:sp>
      <p:sp>
        <p:nvSpPr>
          <p:cNvPr id="4" name="Slide Number Placeholder 3"/>
          <p:cNvSpPr>
            <a:spLocks noGrp="1"/>
          </p:cNvSpPr>
          <p:nvPr>
            <p:ph type="sldNum" sz="quarter" idx="10"/>
          </p:nvPr>
        </p:nvSpPr>
        <p:spPr/>
        <p:txBody>
          <a:bodyPr/>
          <a:lstStyle/>
          <a:p>
            <a:fld id="{A9849C27-A5A4-5B4D-913D-9738CE937EEE}" type="slidenum">
              <a:rPr lang="en-US" smtClean="0"/>
              <a:t>13</a:t>
            </a:fld>
            <a:endParaRPr lang="en-US"/>
          </a:p>
        </p:txBody>
      </p:sp>
    </p:spTree>
    <p:extLst>
      <p:ext uri="{BB962C8B-B14F-4D97-AF65-F5344CB8AC3E}">
        <p14:creationId xmlns:p14="http://schemas.microsoft.com/office/powerpoint/2010/main" val="2072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https://nlp-tlp.org/</a:t>
            </a:r>
          </a:p>
          <a:p>
            <a:endParaRPr lang="en-AU" dirty="0"/>
          </a:p>
          <a:p>
            <a:r>
              <a:rPr lang="en-AU" dirty="0"/>
              <a:t>NTLP Research Group at UWA: </a:t>
            </a:r>
            <a:r>
              <a:rPr lang="en-AU" dirty="0">
                <a:hlinkClick r:id="rId3"/>
              </a:rPr>
              <a:t>http://nlp-tlp.org/</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21</a:t>
            </a:fld>
            <a:endParaRPr lang="en-US"/>
          </a:p>
        </p:txBody>
      </p:sp>
    </p:spTree>
    <p:extLst>
      <p:ext uri="{BB962C8B-B14F-4D97-AF65-F5344CB8AC3E}">
        <p14:creationId xmlns:p14="http://schemas.microsoft.com/office/powerpoint/2010/main" val="3586055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570044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ection Header">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28ABC8-673D-4BD3-936B-353C48E5CD98}"/>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5653DE10-DD86-47D4-8CD7-D63E030480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2780751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 name="Rectangle 3"/>
          <p:cNvSpPr/>
          <p:nvPr userDrawn="1"/>
        </p:nvSpPr>
        <p:spPr>
          <a:xfrm>
            <a:off x="0" y="843558"/>
            <a:ext cx="9144000" cy="4299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AU" sz="1350"/>
          </a:p>
        </p:txBody>
      </p:sp>
      <p:sp>
        <p:nvSpPr>
          <p:cNvPr id="16" name="Text Placeholder 15"/>
          <p:cNvSpPr>
            <a:spLocks noGrp="1"/>
          </p:cNvSpPr>
          <p:nvPr>
            <p:ph type="body" sz="quarter" idx="16" hasCustomPrompt="1"/>
          </p:nvPr>
        </p:nvSpPr>
        <p:spPr>
          <a:xfrm>
            <a:off x="467842" y="357244"/>
            <a:ext cx="6048375" cy="432308"/>
          </a:xfrm>
          <a:prstGeom prst="rect">
            <a:avLst/>
          </a:prstGeom>
        </p:spPr>
        <p:txBody>
          <a:bodyPr>
            <a:noAutofit/>
          </a:bodyPr>
          <a:lstStyle>
            <a:lvl1pPr marL="0" indent="0">
              <a:buNone/>
              <a:defRPr sz="1875" b="1" baseline="0">
                <a:solidFill>
                  <a:srgbClr val="27348B"/>
                </a:solidFill>
              </a:defRPr>
            </a:lvl1pPr>
          </a:lstStyle>
          <a:p>
            <a:pPr lvl="0"/>
            <a:r>
              <a:rPr lang="en-AU" dirty="0"/>
              <a:t>Cover title (optional)</a:t>
            </a:r>
          </a:p>
        </p:txBody>
      </p:sp>
      <p:sp>
        <p:nvSpPr>
          <p:cNvPr id="13" name="Slide Number Placeholder 2"/>
          <p:cNvSpPr>
            <a:spLocks noGrp="1"/>
          </p:cNvSpPr>
          <p:nvPr>
            <p:ph type="sldNum" sz="quarter" idx="10"/>
          </p:nvPr>
        </p:nvSpPr>
        <p:spPr>
          <a:xfrm>
            <a:off x="6553200" y="4767263"/>
            <a:ext cx="2133600" cy="273844"/>
          </a:xfrm>
        </p:spPr>
        <p:txBody>
          <a:bodyPr/>
          <a:lstStyle/>
          <a:p>
            <a:fld id="{3D7DE1A9-329B-734D-93C3-546967996293}" type="slidenum">
              <a:rPr lang="en-AU" smtClean="0"/>
              <a:t>‹#›</a:t>
            </a:fld>
            <a:fld id="{58C04F4F-BEF0-FA41-8AF6-98D76608D8CB}" type="slidenum">
              <a:rPr lang="en-AU" smtClean="0"/>
              <a:t>‹#›</a:t>
            </a:fld>
            <a:r>
              <a:rPr lang="en-AU" dirty="0"/>
              <a:t>1</a:t>
            </a:r>
          </a:p>
        </p:txBody>
      </p:sp>
      <p:sp>
        <p:nvSpPr>
          <p:cNvPr id="6" name="Content Placeholder 5"/>
          <p:cNvSpPr>
            <a:spLocks noGrp="1"/>
          </p:cNvSpPr>
          <p:nvPr>
            <p:ph sz="quarter" idx="17"/>
          </p:nvPr>
        </p:nvSpPr>
        <p:spPr>
          <a:xfrm>
            <a:off x="468313" y="1059583"/>
            <a:ext cx="8208143" cy="3618402"/>
          </a:xfrm>
        </p:spPr>
        <p:txBody>
          <a:bodyPr>
            <a:normAutofit/>
          </a:bodyPr>
          <a:lstStyle>
            <a:lvl1pPr>
              <a:defRPr sz="1800"/>
            </a:lvl1pPr>
            <a:lvl2pPr>
              <a:defRPr sz="1500"/>
            </a:lvl2pPr>
            <a:lvl3pPr>
              <a:defRPr sz="1500"/>
            </a:lvl3pPr>
            <a:lvl4pPr>
              <a:defRPr sz="1500"/>
            </a:lvl4pPr>
            <a:lvl5pPr>
              <a:defRPr sz="1500"/>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671024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7344F6-5275-4D8B-911F-2DFD666ABAE9}"/>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C776E5B0-C88A-40B8-A1F0-067AF2FD6B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101869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
        <p:nvSpPr>
          <p:cNvPr id="4" name="Picture Placeholder 3"/>
          <p:cNvSpPr>
            <a:spLocks noGrp="1"/>
          </p:cNvSpPr>
          <p:nvPr>
            <p:ph type="pic" sz="quarter" idx="14"/>
          </p:nvPr>
        </p:nvSpPr>
        <p:spPr>
          <a:xfrm>
            <a:off x="463550" y="1765300"/>
            <a:ext cx="8091488" cy="2824163"/>
          </a:xfrm>
        </p:spPr>
        <p:txBody>
          <a:bodyPr/>
          <a:lstStyle/>
          <a:p>
            <a:endParaRPr lang="en-AU"/>
          </a:p>
        </p:txBody>
      </p:sp>
    </p:spTree>
    <p:extLst>
      <p:ext uri="{BB962C8B-B14F-4D97-AF65-F5344CB8AC3E}">
        <p14:creationId xmlns:p14="http://schemas.microsoft.com/office/powerpoint/2010/main" val="41239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120940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3/9/2022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79" r:id="rId5"/>
    <p:sldLayoutId id="2147483674" r:id="rId6"/>
    <p:sldLayoutId id="2147483661" r:id="rId7"/>
    <p:sldLayoutId id="2147483660" r:id="rId8"/>
    <p:sldLayoutId id="2147483663" r:id="rId9"/>
    <p:sldLayoutId id="2147483664" r:id="rId10"/>
    <p:sldLayoutId id="2147483665" r:id="rId11"/>
    <p:sldLayoutId id="2147483666" r:id="rId12"/>
    <p:sldLayoutId id="2147483667" r:id="rId13"/>
    <p:sldLayoutId id="2147483662" r:id="rId14"/>
    <p:sldLayoutId id="2147483668" r:id="rId15"/>
    <p:sldLayoutId id="2147483669" r:id="rId16"/>
    <p:sldLayoutId id="2147483670" r:id="rId17"/>
    <p:sldLayoutId id="2147483657" r:id="rId18"/>
    <p:sldLayoutId id="2147483672" r:id="rId19"/>
    <p:sldLayoutId id="2147483673" r:id="rId20"/>
    <p:sldLayoutId id="2147483676" r:id="rId21"/>
    <p:sldLayoutId id="2147483677" r:id="rId22"/>
    <p:sldLayoutId id="2147483678"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nlp-tlp.or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144.6.233.15:3000/" TargetMode="Externa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3.tiff"/></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eg"/><Relationship Id="rId1" Type="http://schemas.openxmlformats.org/officeDocument/2006/relationships/slideLayout" Target="../slideLayouts/slideLayout4.xml"/><Relationship Id="rId4" Type="http://schemas.openxmlformats.org/officeDocument/2006/relationships/image" Target="../media/image91.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rare-technologies.com/word2vec-tutorial/" TargetMode="Externa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s://colab.research.google.com/github/huggingface/notebooks/blob/master/transformers_doc/task_summary.ipynb"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ww.quora.com/What-is-the-best-way-to-explain-topic-modeling-to-a-layman"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a:bodyPr>
          <a:lstStyle/>
          <a:p>
            <a:r>
              <a:rPr lang="en-US" dirty="0"/>
              <a:t>Knowledge Discovery from Natural Language Text</a:t>
            </a:r>
          </a:p>
        </p:txBody>
      </p:sp>
      <p:sp>
        <p:nvSpPr>
          <p:cNvPr id="3" name="Text Placeholder 2"/>
          <p:cNvSpPr>
            <a:spLocks noGrp="1"/>
          </p:cNvSpPr>
          <p:nvPr>
            <p:ph type="body" sz="quarter" idx="11"/>
          </p:nvPr>
        </p:nvSpPr>
        <p:spPr>
          <a:xfrm>
            <a:off x="5297279" y="3568242"/>
            <a:ext cx="2851854" cy="256583"/>
          </a:xfrm>
        </p:spPr>
        <p:txBody>
          <a:bodyPr>
            <a:normAutofit fontScale="92500" lnSpcReduction="20000"/>
          </a:bodyPr>
          <a:lstStyle/>
          <a:p>
            <a:r>
              <a:rPr lang="en-US" dirty="0"/>
              <a:t>A/Prof. Wei Liu &amp; Tyler Bikaun</a:t>
            </a:r>
          </a:p>
          <a:p>
            <a:endParaRPr lang="en-US" dirty="0"/>
          </a:p>
        </p:txBody>
      </p:sp>
      <p:sp>
        <p:nvSpPr>
          <p:cNvPr id="4" name="Text Placeholder 3"/>
          <p:cNvSpPr>
            <a:spLocks noGrp="1"/>
          </p:cNvSpPr>
          <p:nvPr>
            <p:ph type="body" sz="quarter" idx="12"/>
          </p:nvPr>
        </p:nvSpPr>
        <p:spPr/>
        <p:txBody>
          <a:bodyPr>
            <a:normAutofit fontScale="92500" lnSpcReduction="20000"/>
          </a:bodyPr>
          <a:lstStyle/>
          <a:p>
            <a:r>
              <a:rPr lang="en-US" dirty="0"/>
              <a:t>Day 12: Special Data Tyles – Natural Language Processing and Text Mining</a:t>
            </a:r>
          </a:p>
        </p:txBody>
      </p:sp>
      <p:sp>
        <p:nvSpPr>
          <p:cNvPr id="5" name="Text Placeholder 4"/>
          <p:cNvSpPr>
            <a:spLocks noGrp="1"/>
          </p:cNvSpPr>
          <p:nvPr>
            <p:ph type="body" sz="quarter" idx="13"/>
          </p:nvPr>
        </p:nvSpPr>
        <p:spPr>
          <a:xfrm>
            <a:off x="5297279" y="4140403"/>
            <a:ext cx="2851854" cy="376918"/>
          </a:xfrm>
        </p:spPr>
        <p:txBody>
          <a:bodyPr>
            <a:normAutofit fontScale="92500" lnSpcReduction="20000"/>
          </a:bodyPr>
          <a:lstStyle/>
          <a:p>
            <a:r>
              <a:rPr lang="en-US" u="sng" dirty="0">
                <a:solidFill>
                  <a:schemeClr val="accent2"/>
                </a:solidFill>
              </a:rPr>
              <a:t>wei.liu@uwa.edu.au </a:t>
            </a:r>
          </a:p>
          <a:p>
            <a:r>
              <a:rPr lang="en-US" u="sng" dirty="0">
                <a:solidFill>
                  <a:schemeClr val="accent2"/>
                </a:solidFill>
              </a:rPr>
              <a:t>tyler.bikaun@research.uwa.edu.au </a:t>
            </a:r>
          </a:p>
        </p:txBody>
      </p:sp>
      <p:sp>
        <p:nvSpPr>
          <p:cNvPr id="6" name="Text Placeholder 5"/>
          <p:cNvSpPr>
            <a:spLocks noGrp="1"/>
          </p:cNvSpPr>
          <p:nvPr>
            <p:ph type="body" sz="quarter" idx="14"/>
          </p:nvPr>
        </p:nvSpPr>
        <p:spPr>
          <a:xfrm>
            <a:off x="5297279" y="3824825"/>
            <a:ext cx="2851854" cy="315578"/>
          </a:xfrm>
        </p:spPr>
        <p:txBody>
          <a:bodyPr>
            <a:normAutofit/>
          </a:bodyPr>
          <a:lstStyle/>
          <a:p>
            <a:pPr>
              <a:lnSpc>
                <a:spcPct val="120000"/>
              </a:lnSpc>
            </a:pPr>
            <a:r>
              <a:rPr lang="en-US" dirty="0">
                <a:solidFill>
                  <a:srgbClr val="212236"/>
                </a:solidFill>
                <a:cs typeface="Calibri"/>
              </a:rPr>
              <a:t>Computer Science and Software Engineering</a:t>
            </a:r>
          </a:p>
          <a:p>
            <a:endParaRPr lang="en-US" dirty="0"/>
          </a:p>
        </p:txBody>
      </p:sp>
      <p:sp>
        <p:nvSpPr>
          <p:cNvPr id="7" name="Text Placeholder 6"/>
          <p:cNvSpPr>
            <a:spLocks noGrp="1"/>
          </p:cNvSpPr>
          <p:nvPr>
            <p:ph type="body" sz="quarter" idx="15"/>
          </p:nvPr>
        </p:nvSpPr>
        <p:spPr/>
        <p:txBody>
          <a:bodyPr/>
          <a:lstStyle/>
          <a:p>
            <a:r>
              <a:rPr lang="en-US" dirty="0"/>
              <a:t>Finding Needles in </a:t>
            </a:r>
            <a:r>
              <a:rPr lang="en-US" dirty="0" err="1"/>
              <a:t>Wordstacks</a:t>
            </a:r>
            <a:endParaRPr lang="en-US" dirty="0"/>
          </a:p>
        </p:txBody>
      </p:sp>
      <p:pic>
        <p:nvPicPr>
          <p:cNvPr id="8" name="Picture 7"/>
          <p:cNvPicPr/>
          <p:nvPr/>
        </p:nvPicPr>
        <p:blipFill>
          <a:blip r:embed="rId2" cstate="screen">
            <a:extLst>
              <a:ext uri="{28A0092B-C50C-407E-A947-70E740481C1C}">
                <a14:useLocalDpi xmlns:a14="http://schemas.microsoft.com/office/drawing/2010/main"/>
              </a:ext>
            </a:extLst>
          </a:blip>
          <a:stretch>
            <a:fillRect/>
          </a:stretch>
        </p:blipFill>
        <p:spPr>
          <a:xfrm>
            <a:off x="5378219" y="4517321"/>
            <a:ext cx="2148164" cy="481716"/>
          </a:xfrm>
          <a:prstGeom prst="rect">
            <a:avLst/>
          </a:prstGeom>
        </p:spPr>
      </p:pic>
    </p:spTree>
    <p:extLst>
      <p:ext uri="{BB962C8B-B14F-4D97-AF65-F5344CB8AC3E}">
        <p14:creationId xmlns:p14="http://schemas.microsoft.com/office/powerpoint/2010/main" val="3006683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b="1" dirty="0">
                <a:solidFill>
                  <a:schemeClr val="tx1"/>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6926" t="34497" r="7068" b="32182"/>
          <a:stretch/>
        </p:blipFill>
        <p:spPr>
          <a:xfrm>
            <a:off x="3790879" y="2085975"/>
            <a:ext cx="4764814" cy="971550"/>
          </a:xfrm>
          <a:prstGeom prst="rect">
            <a:avLst/>
          </a:prstGeom>
          <a:ln w="12700">
            <a:solidFill>
              <a:schemeClr val="bg1">
                <a:lumMod val="75000"/>
              </a:schemeClr>
            </a:solidFill>
          </a:ln>
        </p:spPr>
      </p:pic>
    </p:spTree>
    <p:extLst>
      <p:ext uri="{BB962C8B-B14F-4D97-AF65-F5344CB8AC3E}">
        <p14:creationId xmlns:p14="http://schemas.microsoft.com/office/powerpoint/2010/main" val="108579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b="1" dirty="0">
                <a:solidFill>
                  <a:schemeClr val="tx1"/>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 name="Picture 5"/>
          <p:cNvPicPr>
            <a:picLocks noChangeAspect="1"/>
          </p:cNvPicPr>
          <p:nvPr/>
        </p:nvPicPr>
        <p:blipFill>
          <a:blip r:embed="rId3"/>
          <a:stretch>
            <a:fillRect/>
          </a:stretch>
        </p:blipFill>
        <p:spPr>
          <a:xfrm>
            <a:off x="3602692" y="2280786"/>
            <a:ext cx="4953001" cy="581928"/>
          </a:xfrm>
          <a:prstGeom prst="rect">
            <a:avLst/>
          </a:prstGeom>
          <a:ln w="12700">
            <a:solidFill>
              <a:schemeClr val="bg1">
                <a:lumMod val="75000"/>
              </a:schemeClr>
            </a:solidFill>
          </a:ln>
        </p:spPr>
      </p:pic>
    </p:spTree>
    <p:extLst>
      <p:ext uri="{BB962C8B-B14F-4D97-AF65-F5344CB8AC3E}">
        <p14:creationId xmlns:p14="http://schemas.microsoft.com/office/powerpoint/2010/main" val="2102668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b="1" dirty="0">
                <a:solidFill>
                  <a:schemeClr val="tx1"/>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3074" name="Picture 2" descr="A history of machine translation from the Cold War to deep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l="7201" t="13043" r="6261"/>
          <a:stretch/>
        </p:blipFill>
        <p:spPr bwMode="auto">
          <a:xfrm>
            <a:off x="3458223" y="1650164"/>
            <a:ext cx="4891453" cy="1843173"/>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8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b="1" dirty="0">
                <a:solidFill>
                  <a:schemeClr val="tx1"/>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4098" name="Picture 2" descr="A Beginner&amp;amp;#39;s Introduction to NER (Named Entity Recog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025" y="1526335"/>
            <a:ext cx="4545668" cy="2090830"/>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b="1" dirty="0">
                <a:solidFill>
                  <a:schemeClr val="tx1"/>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492" y="1509291"/>
            <a:ext cx="4764201" cy="2124918"/>
          </a:xfrm>
          <a:prstGeom prst="rect">
            <a:avLst/>
          </a:prstGeom>
          <a:ln w="12700">
            <a:solidFill>
              <a:schemeClr val="bg1">
                <a:lumMod val="75000"/>
              </a:schemeClr>
            </a:solidFill>
          </a:ln>
        </p:spPr>
      </p:pic>
    </p:spTree>
    <p:extLst>
      <p:ext uri="{BB962C8B-B14F-4D97-AF65-F5344CB8AC3E}">
        <p14:creationId xmlns:p14="http://schemas.microsoft.com/office/powerpoint/2010/main" val="2465895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b="1" dirty="0">
                <a:solidFill>
                  <a:schemeClr val="tx1"/>
                </a:solidFill>
              </a:rPr>
              <a:t>Relation extraction</a:t>
            </a:r>
          </a:p>
          <a:p>
            <a:r>
              <a:rPr lang="en-AU" dirty="0">
                <a:solidFill>
                  <a:schemeClr val="bg1">
                    <a:lumMod val="85000"/>
                  </a:schemeClr>
                </a:solidFill>
              </a:rPr>
              <a:t>Sentiment Analysis</a:t>
            </a:r>
            <a:endParaRPr lang="en-AU" dirty="0">
              <a:solidFill>
                <a:schemeClr val="tx1"/>
              </a:solidFill>
            </a:endParaRP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5122" name="Picture 2" descr="Relation Extraction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698" y="1822607"/>
            <a:ext cx="5310995" cy="1498286"/>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35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b="1" dirty="0">
                <a:solidFill>
                  <a:schemeClr val="tx1"/>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 name="Content Placeholder 3" descr="googleproductsearch.tiff">
            <a:extLst>
              <a:ext uri="{FF2B5EF4-FFF2-40B4-BE49-F238E27FC236}">
                <a16:creationId xmlns:a16="http://schemas.microsoft.com/office/drawing/2014/main" id="{B179471B-42CC-44FF-96E0-3DE70C38A5C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8586" y="1448233"/>
            <a:ext cx="4344165" cy="2244669"/>
          </a:xfrm>
          <a:prstGeom prst="rect">
            <a:avLst/>
          </a:prstGeom>
          <a:ln w="12700">
            <a:solidFill>
              <a:schemeClr val="bg1">
                <a:lumMod val="75000"/>
              </a:schemeClr>
            </a:solidFill>
          </a:ln>
        </p:spPr>
      </p:pic>
    </p:spTree>
    <p:extLst>
      <p:ext uri="{BB962C8B-B14F-4D97-AF65-F5344CB8AC3E}">
        <p14:creationId xmlns:p14="http://schemas.microsoft.com/office/powerpoint/2010/main" val="352454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b="1" dirty="0">
                <a:solidFill>
                  <a:schemeClr val="tx1"/>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146" name="Picture 2" descr="https://contenthub-static.grammarly.com/blog/wp-content/uploads/2021/06/Text-simplification-by-tagging_Inline_1c.png"/>
          <p:cNvPicPr>
            <a:picLocks noChangeAspect="1" noChangeArrowheads="1"/>
          </p:cNvPicPr>
          <p:nvPr/>
        </p:nvPicPr>
        <p:blipFill rotWithShape="1">
          <a:blip r:embed="rId2">
            <a:extLst>
              <a:ext uri="{28A0092B-C50C-407E-A947-70E740481C1C}">
                <a14:useLocalDpi xmlns:a14="http://schemas.microsoft.com/office/drawing/2010/main" val="0"/>
              </a:ext>
            </a:extLst>
          </a:blip>
          <a:srcRect l="8337" t="28829" r="8943" b="30737"/>
          <a:stretch/>
        </p:blipFill>
        <p:spPr bwMode="auto">
          <a:xfrm>
            <a:off x="3446953" y="1914525"/>
            <a:ext cx="5108740" cy="1314450"/>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21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b="1" dirty="0">
                <a:solidFill>
                  <a:schemeClr val="tx1"/>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170" name="Picture 2" descr="thumbnail image 1 of blog post titled &#10; &#10; &#10;  &#10; &#10; &#10; &#10;    &#10;  &#10;   &#10;    &#10;      &#10;       Bootstrap Your Text Summarization Solution with the Latest Release from NLP-Recipes&#10;       &#10;      &#10;     &#10;   &#10;  &#10; &#10;   &#10; &#10; &#10; &#10; &#10;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683" y="1556611"/>
            <a:ext cx="4911010" cy="2030278"/>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049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b="1" dirty="0">
                <a:solidFill>
                  <a:schemeClr val="tx1"/>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8194" name="Picture 2" descr="Topic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689" y="1412158"/>
            <a:ext cx="4642004" cy="2319185"/>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098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30770-878D-F146-BCA6-E014106634D6}"/>
              </a:ext>
            </a:extLst>
          </p:cNvPr>
          <p:cNvSpPr txBox="1"/>
          <p:nvPr/>
        </p:nvSpPr>
        <p:spPr>
          <a:xfrm>
            <a:off x="2209800" y="281940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177739BE-953C-9940-BE1A-9598855B579F}"/>
              </a:ext>
            </a:extLst>
          </p:cNvPr>
          <p:cNvPicPr>
            <a:picLocks noChangeAspect="1"/>
          </p:cNvPicPr>
          <p:nvPr/>
        </p:nvPicPr>
        <p:blipFill>
          <a:blip r:embed="rId2"/>
          <a:stretch>
            <a:fillRect/>
          </a:stretch>
        </p:blipFill>
        <p:spPr>
          <a:xfrm>
            <a:off x="0" y="1023783"/>
            <a:ext cx="9144000" cy="3095933"/>
          </a:xfrm>
          <a:prstGeom prst="rect">
            <a:avLst/>
          </a:prstGeom>
        </p:spPr>
      </p:pic>
      <p:sp>
        <p:nvSpPr>
          <p:cNvPr id="5" name="Text Placeholder 1">
            <a:extLst>
              <a:ext uri="{FF2B5EF4-FFF2-40B4-BE49-F238E27FC236}">
                <a16:creationId xmlns:a16="http://schemas.microsoft.com/office/drawing/2014/main" id="{880D250B-7BAB-C64B-8B3C-D26FA4B9BC97}"/>
              </a:ext>
            </a:extLst>
          </p:cNvPr>
          <p:cNvSpPr txBox="1">
            <a:spLocks/>
          </p:cNvSpPr>
          <p:nvPr/>
        </p:nvSpPr>
        <p:spPr>
          <a:xfrm>
            <a:off x="1605618" y="518722"/>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b="1" dirty="0">
                <a:solidFill>
                  <a:schemeClr val="accent2"/>
                </a:solidFill>
                <a:latin typeface="Calibri" panose="020F0502020204030204" pitchFamily="34" charset="0"/>
                <a:cs typeface="Calibri" panose="020F0502020204030204" pitchFamily="34" charset="0"/>
              </a:rPr>
              <a:t>Day 12: Special Data Types - Natural Language Processing &amp; Text Mining</a:t>
            </a:r>
          </a:p>
          <a:p>
            <a:pPr marL="0" indent="0">
              <a:spcBef>
                <a:spcPts val="0"/>
              </a:spcBef>
              <a:buNone/>
            </a:pPr>
            <a:endParaRPr lang="en-US" sz="12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2155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79177" y="1974384"/>
            <a:ext cx="6185647" cy="1194733"/>
          </a:xfrm>
        </p:spPr>
        <p:txBody>
          <a:bodyPr/>
          <a:lstStyle/>
          <a:p>
            <a:pPr algn="ctr"/>
            <a:r>
              <a:rPr lang="en-AU" dirty="0"/>
              <a:t>Our Work and Projects</a:t>
            </a:r>
          </a:p>
        </p:txBody>
      </p:sp>
    </p:spTree>
    <p:extLst>
      <p:ext uri="{BB962C8B-B14F-4D97-AF65-F5344CB8AC3E}">
        <p14:creationId xmlns:p14="http://schemas.microsoft.com/office/powerpoint/2010/main" val="2463068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27337"/>
            <a:ext cx="2911284" cy="2897888"/>
          </a:xfrm>
        </p:spPr>
        <p:style>
          <a:lnRef idx="2">
            <a:schemeClr val="accent6"/>
          </a:lnRef>
          <a:fillRef idx="1">
            <a:schemeClr val="lt1"/>
          </a:fillRef>
          <a:effectRef idx="0">
            <a:schemeClr val="accent6"/>
          </a:effectRef>
          <a:fontRef idx="minor">
            <a:schemeClr val="dk1"/>
          </a:fontRef>
        </p:style>
        <p:txBody>
          <a:bodyPr>
            <a:normAutofit fontScale="85000" lnSpcReduction="20000"/>
          </a:bodyPr>
          <a:lstStyle/>
          <a:p>
            <a:pPr>
              <a:spcAft>
                <a:spcPts val="1200"/>
              </a:spcAft>
            </a:pPr>
            <a:r>
              <a:rPr lang="en-AU" sz="1600" b="1" dirty="0"/>
              <a:t>Natural language processing </a:t>
            </a:r>
            <a:r>
              <a:rPr lang="en-AU" sz="1600" dirty="0"/>
              <a:t>(NLP) is the study of getting computers to understand natural languages.</a:t>
            </a:r>
          </a:p>
          <a:p>
            <a:pPr>
              <a:spcAft>
                <a:spcPts val="1200"/>
              </a:spcAft>
            </a:pPr>
            <a:r>
              <a:rPr lang="en-AU" sz="1600" dirty="0"/>
              <a:t>You probably make use of NLP every day!</a:t>
            </a:r>
          </a:p>
          <a:p>
            <a:pPr lvl="1">
              <a:spcAft>
                <a:spcPts val="1200"/>
              </a:spcAft>
            </a:pPr>
            <a:r>
              <a:rPr lang="en-AU" sz="1500" dirty="0"/>
              <a:t>Google search</a:t>
            </a:r>
          </a:p>
          <a:p>
            <a:pPr lvl="1">
              <a:spcAft>
                <a:spcPts val="1200"/>
              </a:spcAft>
            </a:pPr>
            <a:r>
              <a:rPr lang="en-AU" sz="1500" dirty="0"/>
              <a:t>Spellcheckers  </a:t>
            </a:r>
          </a:p>
          <a:p>
            <a:pPr lvl="1">
              <a:spcAft>
                <a:spcPts val="1200"/>
              </a:spcAft>
            </a:pPr>
            <a:r>
              <a:rPr lang="en-AU" sz="1500" dirty="0"/>
              <a:t>Siri</a:t>
            </a:r>
          </a:p>
          <a:p>
            <a:pPr lvl="1">
              <a:spcAft>
                <a:spcPts val="1200"/>
              </a:spcAft>
            </a:pPr>
            <a:r>
              <a:rPr lang="en-AU" sz="1500" dirty="0"/>
              <a:t>Autocomplete</a:t>
            </a:r>
          </a:p>
          <a:p>
            <a:endParaRPr lang="en-AU" dirty="0"/>
          </a:p>
        </p:txBody>
      </p:sp>
      <p:sp>
        <p:nvSpPr>
          <p:cNvPr id="3" name="Text Placeholder 2"/>
          <p:cNvSpPr>
            <a:spLocks noGrp="1"/>
          </p:cNvSpPr>
          <p:nvPr>
            <p:ph type="body" sz="quarter" idx="10"/>
          </p:nvPr>
        </p:nvSpPr>
        <p:spPr/>
        <p:txBody>
          <a:bodyPr/>
          <a:lstStyle/>
          <a:p>
            <a:r>
              <a:rPr lang="en-AU" dirty="0"/>
              <a:t>Natural and Technical Language Processing</a:t>
            </a:r>
          </a:p>
        </p:txBody>
      </p:sp>
      <p:sp>
        <p:nvSpPr>
          <p:cNvPr id="4" name="Text Placeholder 3"/>
          <p:cNvSpPr>
            <a:spLocks noGrp="1"/>
          </p:cNvSpPr>
          <p:nvPr>
            <p:ph type="body" sz="quarter" idx="12"/>
          </p:nvPr>
        </p:nvSpPr>
        <p:spPr>
          <a:xfrm>
            <a:off x="463176" y="1414124"/>
            <a:ext cx="3305823" cy="216647"/>
          </a:xfrm>
        </p:spPr>
        <p:txBody>
          <a:bodyPr/>
          <a:lstStyle/>
          <a:p>
            <a:r>
              <a:rPr lang="en-AU" dirty="0"/>
              <a:t>Natural Language Processing</a:t>
            </a:r>
          </a:p>
        </p:txBody>
      </p:sp>
      <p:sp>
        <p:nvSpPr>
          <p:cNvPr id="5" name="Text Placeholder 4"/>
          <p:cNvSpPr>
            <a:spLocks noGrp="1"/>
          </p:cNvSpPr>
          <p:nvPr>
            <p:ph type="body" sz="quarter" idx="13"/>
          </p:nvPr>
        </p:nvSpPr>
        <p:spPr>
          <a:xfrm>
            <a:off x="463176" y="4784046"/>
            <a:ext cx="8164713" cy="216647"/>
          </a:xfrm>
        </p:spPr>
        <p:txBody>
          <a:bodyPr vert="horz" lIns="91440" tIns="45720" rIns="91440" bIns="45720" rtlCol="0" anchor="t">
            <a:noAutofit/>
          </a:bodyPr>
          <a:lstStyle/>
          <a:p>
            <a:r>
              <a:rPr lang="en-AU" dirty="0">
                <a:ea typeface="+mn-lt"/>
                <a:cs typeface="+mn-lt"/>
              </a:rPr>
              <a:t>Associate Prof. Wei Liu &amp; Tyler Bikaun, UWA 						</a:t>
            </a:r>
            <a:r>
              <a:rPr lang="en-AU" dirty="0"/>
              <a:t>NLP-TLP Research Group at UWA: </a:t>
            </a:r>
            <a:r>
              <a:rPr lang="en-AU" dirty="0">
                <a:hlinkClick r:id="rId3"/>
              </a:rPr>
              <a:t>http://nlp-tlp.org/</a:t>
            </a:r>
            <a:endParaRPr lang="en-AU" dirty="0">
              <a:cs typeface="Calibri"/>
            </a:endParaRPr>
          </a:p>
          <a:p>
            <a:endParaRPr lang="en-AU" dirty="0"/>
          </a:p>
        </p:txBody>
      </p:sp>
      <p:sp>
        <p:nvSpPr>
          <p:cNvPr id="6" name="Text Placeholder 1"/>
          <p:cNvSpPr txBox="1">
            <a:spLocks/>
          </p:cNvSpPr>
          <p:nvPr/>
        </p:nvSpPr>
        <p:spPr>
          <a:xfrm>
            <a:off x="5266466" y="1727337"/>
            <a:ext cx="3719717" cy="2932856"/>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AU" b="1" dirty="0"/>
              <a:t>Technical language processing </a:t>
            </a:r>
            <a:r>
              <a:rPr lang="en-AU" dirty="0"/>
              <a:t>(TLP) aims to understand </a:t>
            </a:r>
            <a:r>
              <a:rPr lang="en-AU" b="1" dirty="0"/>
              <a:t>technical languages</a:t>
            </a:r>
            <a:r>
              <a:rPr lang="en-AU" dirty="0"/>
              <a:t>, a subset of natural languages that appears in industry-specific contexts.</a:t>
            </a:r>
            <a:endParaRPr lang="en-AU" b="1" dirty="0"/>
          </a:p>
          <a:p>
            <a:pPr marL="0" indent="0">
              <a:buNone/>
            </a:pPr>
            <a:endParaRPr lang="en-AU" dirty="0"/>
          </a:p>
        </p:txBody>
      </p:sp>
      <p:sp>
        <p:nvSpPr>
          <p:cNvPr id="7" name="Text Placeholder 3"/>
          <p:cNvSpPr txBox="1">
            <a:spLocks/>
          </p:cNvSpPr>
          <p:nvPr/>
        </p:nvSpPr>
        <p:spPr>
          <a:xfrm>
            <a:off x="5266466" y="1422626"/>
            <a:ext cx="3305823"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Technical Language Processing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191" y="107493"/>
            <a:ext cx="695395" cy="695395"/>
          </a:xfrm>
          <a:prstGeom prst="rect">
            <a:avLst/>
          </a:prstGeom>
        </p:spPr>
      </p:pic>
      <p:graphicFrame>
        <p:nvGraphicFramePr>
          <p:cNvPr id="10" name="Table 9"/>
          <p:cNvGraphicFramePr>
            <a:graphicFrameLocks noGrp="1"/>
          </p:cNvGraphicFramePr>
          <p:nvPr/>
        </p:nvGraphicFramePr>
        <p:xfrm>
          <a:off x="5624759" y="2793560"/>
          <a:ext cx="3003130" cy="1783080"/>
        </p:xfrm>
        <a:graphic>
          <a:graphicData uri="http://schemas.openxmlformats.org/drawingml/2006/table">
            <a:tbl>
              <a:tblPr firstRow="1" bandRow="1">
                <a:tableStyleId>{2D5ABB26-0587-4C30-8999-92F81FD0307C}</a:tableStyleId>
              </a:tblPr>
              <a:tblGrid>
                <a:gridCol w="965458">
                  <a:extLst>
                    <a:ext uri="{9D8B030D-6E8A-4147-A177-3AD203B41FA5}">
                      <a16:colId xmlns:a16="http://schemas.microsoft.com/office/drawing/2014/main" val="2421282921"/>
                    </a:ext>
                  </a:extLst>
                </a:gridCol>
                <a:gridCol w="2037672">
                  <a:extLst>
                    <a:ext uri="{9D8B030D-6E8A-4147-A177-3AD203B41FA5}">
                      <a16:colId xmlns:a16="http://schemas.microsoft.com/office/drawing/2014/main" val="1099384719"/>
                    </a:ext>
                  </a:extLst>
                </a:gridCol>
              </a:tblGrid>
              <a:tr h="979382">
                <a:tc>
                  <a:txBody>
                    <a:bodyPr/>
                    <a:lstStyle/>
                    <a:p>
                      <a:r>
                        <a:rPr lang="en-GB" sz="1050" b="1" dirty="0"/>
                        <a:t>Accident reports: </a:t>
                      </a:r>
                      <a:endParaRPr lang="en-AU" sz="1050" dirty="0"/>
                    </a:p>
                  </a:txBody>
                  <a:tcPr/>
                </a:tc>
                <a:tc>
                  <a:txBody>
                    <a:bodyPr/>
                    <a:lstStyle/>
                    <a:p>
                      <a:r>
                        <a:rPr lang="en-GB" sz="1050" dirty="0" err="1"/>
                        <a:t>WAlking</a:t>
                      </a:r>
                      <a:r>
                        <a:rPr lang="en-GB" sz="1050" dirty="0"/>
                        <a:t> in car park from office to workshop &amp; </a:t>
                      </a:r>
                      <a:r>
                        <a:rPr lang="en-GB" sz="1050" dirty="0" err="1"/>
                        <a:t>roled</a:t>
                      </a:r>
                      <a:r>
                        <a:rPr lang="en-GB" sz="1050" dirty="0"/>
                        <a:t> ankle</a:t>
                      </a:r>
                    </a:p>
                    <a:p>
                      <a:endParaRPr lang="en-GB"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Injured right wrist lifting wheel barrow off </a:t>
                      </a:r>
                      <a:r>
                        <a:rPr lang="en-GB" sz="1050" dirty="0" err="1"/>
                        <a:t>ute</a:t>
                      </a:r>
                      <a:endParaRPr lang="en-AU" sz="1050" dirty="0"/>
                    </a:p>
                    <a:p>
                      <a:endParaRPr lang="en-AU" sz="1050" dirty="0"/>
                    </a:p>
                  </a:txBody>
                  <a:tcPr/>
                </a:tc>
                <a:extLst>
                  <a:ext uri="{0D108BD9-81ED-4DB2-BD59-A6C34878D82A}">
                    <a16:rowId xmlns:a16="http://schemas.microsoft.com/office/drawing/2014/main" val="3259738324"/>
                  </a:ext>
                </a:extLst>
              </a:tr>
              <a:tr h="434091">
                <a:tc>
                  <a:txBody>
                    <a:bodyPr/>
                    <a:lstStyle/>
                    <a:p>
                      <a:r>
                        <a:rPr lang="en-AU" sz="1050" b="1" dirty="0"/>
                        <a:t>Maintenance work orders:</a:t>
                      </a:r>
                    </a:p>
                  </a:txBody>
                  <a:tcPr/>
                </a:tc>
                <a:tc>
                  <a:txBody>
                    <a:bodyPr/>
                    <a:lstStyle/>
                    <a:p>
                      <a:r>
                        <a:rPr lang="en-AU" sz="1050" dirty="0"/>
                        <a:t>a/c blowing hot air</a:t>
                      </a:r>
                      <a:br>
                        <a:rPr lang="en-AU" sz="1050" dirty="0"/>
                      </a:br>
                      <a:endParaRPr lang="en-AU" sz="1050" dirty="0"/>
                    </a:p>
                    <a:p>
                      <a:r>
                        <a:rPr lang="en-AU" sz="1050" dirty="0" err="1"/>
                        <a:t>repace</a:t>
                      </a:r>
                      <a:r>
                        <a:rPr lang="en-AU" sz="1050" dirty="0"/>
                        <a:t> grouser plate to l/h side track</a:t>
                      </a:r>
                    </a:p>
                  </a:txBody>
                  <a:tcPr/>
                </a:tc>
                <a:extLst>
                  <a:ext uri="{0D108BD9-81ED-4DB2-BD59-A6C34878D82A}">
                    <a16:rowId xmlns:a16="http://schemas.microsoft.com/office/drawing/2014/main" val="3621194849"/>
                  </a:ext>
                </a:extLst>
              </a:tr>
            </a:tbl>
          </a:graphicData>
        </a:graphic>
      </p:graphicFrame>
    </p:spTree>
    <p:extLst>
      <p:ext uri="{BB962C8B-B14F-4D97-AF65-F5344CB8AC3E}">
        <p14:creationId xmlns:p14="http://schemas.microsoft.com/office/powerpoint/2010/main" val="4275373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Natural and Technical Language Processing</a:t>
            </a:r>
          </a:p>
        </p:txBody>
      </p:sp>
      <p:sp>
        <p:nvSpPr>
          <p:cNvPr id="4" name="Text Placeholder 3"/>
          <p:cNvSpPr>
            <a:spLocks noGrp="1"/>
          </p:cNvSpPr>
          <p:nvPr>
            <p:ph type="body" sz="quarter" idx="12"/>
          </p:nvPr>
        </p:nvSpPr>
        <p:spPr/>
        <p:txBody>
          <a:bodyPr/>
          <a:lstStyle/>
          <a:p>
            <a:r>
              <a:rPr lang="en-AU" dirty="0"/>
              <a:t>Our Team</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6" name="Picture 5"/>
          <p:cNvPicPr>
            <a:picLocks noChangeAspect="1"/>
          </p:cNvPicPr>
          <p:nvPr/>
        </p:nvPicPr>
        <p:blipFill>
          <a:blip r:embed="rId2"/>
          <a:stretch>
            <a:fillRect/>
          </a:stretch>
        </p:blipFill>
        <p:spPr>
          <a:xfrm>
            <a:off x="463176" y="1754459"/>
            <a:ext cx="3872662" cy="1654180"/>
          </a:xfrm>
          <a:prstGeom prst="rect">
            <a:avLst/>
          </a:prstGeom>
        </p:spPr>
      </p:pic>
      <p:pic>
        <p:nvPicPr>
          <p:cNvPr id="7" name="Picture 6"/>
          <p:cNvPicPr>
            <a:picLocks noChangeAspect="1"/>
          </p:cNvPicPr>
          <p:nvPr/>
        </p:nvPicPr>
        <p:blipFill>
          <a:blip r:embed="rId3"/>
          <a:stretch>
            <a:fillRect/>
          </a:stretch>
        </p:blipFill>
        <p:spPr>
          <a:xfrm>
            <a:off x="4586203" y="1761893"/>
            <a:ext cx="3574865" cy="2627679"/>
          </a:xfrm>
          <a:prstGeom prst="rect">
            <a:avLst/>
          </a:prstGeom>
        </p:spPr>
      </p:pic>
      <p:sp>
        <p:nvSpPr>
          <p:cNvPr id="8" name="TextBox 7"/>
          <p:cNvSpPr txBox="1"/>
          <p:nvPr/>
        </p:nvSpPr>
        <p:spPr>
          <a:xfrm>
            <a:off x="5478965" y="4379841"/>
            <a:ext cx="3188630" cy="369332"/>
          </a:xfrm>
          <a:prstGeom prst="rect">
            <a:avLst/>
          </a:prstGeom>
          <a:noFill/>
        </p:spPr>
        <p:txBody>
          <a:bodyPr wrap="none" rtlCol="0">
            <a:spAutoFit/>
          </a:bodyPr>
          <a:lstStyle/>
          <a:p>
            <a:r>
              <a:rPr lang="en-AU" dirty="0"/>
              <a:t>+ masters and honours students</a:t>
            </a:r>
          </a:p>
        </p:txBody>
      </p:sp>
    </p:spTree>
    <p:extLst>
      <p:ext uri="{BB962C8B-B14F-4D97-AF65-F5344CB8AC3E}">
        <p14:creationId xmlns:p14="http://schemas.microsoft.com/office/powerpoint/2010/main" val="2239979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News, Academic Publication and Medical Diagnosis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1"/>
          <p:cNvSpPr>
            <a:spLocks noGrp="1"/>
          </p:cNvSpPr>
          <p:nvPr>
            <p:ph type="body" sz="quarter" idx="11"/>
          </p:nvPr>
        </p:nvSpPr>
        <p:spPr/>
        <p:txBody>
          <a:bodyPr/>
          <a:lstStyle/>
          <a:p>
            <a:r>
              <a:rPr lang="en-AU" dirty="0"/>
              <a:t>Election predication (news article analysis)</a:t>
            </a:r>
          </a:p>
          <a:p>
            <a:r>
              <a:rPr lang="en-AU" dirty="0"/>
              <a:t>Medical diagnosis</a:t>
            </a:r>
          </a:p>
          <a:p>
            <a:r>
              <a:rPr lang="en-AU" dirty="0"/>
              <a:t>PubMed Article Analysis </a:t>
            </a:r>
          </a:p>
          <a:p>
            <a:endParaRPr lang="en-AU" dirty="0"/>
          </a:p>
        </p:txBody>
      </p:sp>
      <p:pic>
        <p:nvPicPr>
          <p:cNvPr id="7" name="Picture 6"/>
          <p:cNvPicPr>
            <a:picLocks noChangeAspect="1"/>
          </p:cNvPicPr>
          <p:nvPr/>
        </p:nvPicPr>
        <p:blipFill>
          <a:blip r:embed="rId2"/>
          <a:stretch>
            <a:fillRect/>
          </a:stretch>
        </p:blipFill>
        <p:spPr>
          <a:xfrm>
            <a:off x="533015" y="2774651"/>
            <a:ext cx="3405198" cy="1869349"/>
          </a:xfrm>
          <a:prstGeom prst="rect">
            <a:avLst/>
          </a:prstGeom>
          <a:ln w="12700">
            <a:solidFill>
              <a:schemeClr val="bg1">
                <a:lumMod val="75000"/>
              </a:schemeClr>
            </a:solidFill>
          </a:ln>
        </p:spPr>
      </p:pic>
      <p:pic>
        <p:nvPicPr>
          <p:cNvPr id="8" name="Content Placeholder 3" descr="screensh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944043" y="1226704"/>
            <a:ext cx="3752862" cy="1547947"/>
          </a:xfrm>
          <a:prstGeom prst="rect">
            <a:avLst/>
          </a:prstGeom>
          <a:ln w="12700">
            <a:solidFill>
              <a:schemeClr val="bg1">
                <a:lumMod val="75000"/>
              </a:schemeClr>
            </a:solidFill>
          </a:ln>
        </p:spPr>
      </p:pic>
      <p:pic>
        <p:nvPicPr>
          <p:cNvPr id="9" name="Picture 8" descr="results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26592" y="2989898"/>
            <a:ext cx="1470313" cy="1654102"/>
          </a:xfrm>
          <a:prstGeom prst="rect">
            <a:avLst/>
          </a:prstGeom>
          <a:ln w="12700">
            <a:solidFill>
              <a:schemeClr val="bg1">
                <a:lumMod val="75000"/>
              </a:schemeClr>
            </a:solidFill>
          </a:ln>
        </p:spPr>
      </p:pic>
      <p:pic>
        <p:nvPicPr>
          <p:cNvPr id="10" name="Picture 9" descr="results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4043" y="2989898"/>
            <a:ext cx="1456392" cy="1638441"/>
          </a:xfrm>
          <a:prstGeom prst="rect">
            <a:avLst/>
          </a:prstGeom>
          <a:ln w="12700">
            <a:solidFill>
              <a:schemeClr val="bg1">
                <a:lumMod val="75000"/>
              </a:schemeClr>
            </a:solidFill>
          </a:ln>
        </p:spPr>
      </p:pic>
    </p:spTree>
    <p:extLst>
      <p:ext uri="{BB962C8B-B14F-4D97-AF65-F5344CB8AC3E}">
        <p14:creationId xmlns:p14="http://schemas.microsoft.com/office/powerpoint/2010/main" val="380389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Geological Information Extraction</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450" y="1124428"/>
            <a:ext cx="3825565" cy="3633133"/>
          </a:xfrm>
          <a:prstGeom prst="rect">
            <a:avLst/>
          </a:prstGeom>
          <a:ln w="12700">
            <a:solidFill>
              <a:schemeClr val="bg1">
                <a:lumMod val="85000"/>
              </a:schemeClr>
            </a:solidFill>
          </a:ln>
        </p:spPr>
      </p:pic>
    </p:spTree>
    <p:extLst>
      <p:ext uri="{BB962C8B-B14F-4D97-AF65-F5344CB8AC3E}">
        <p14:creationId xmlns:p14="http://schemas.microsoft.com/office/powerpoint/2010/main" val="274537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Geological Information Extraction</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85" y="1832940"/>
            <a:ext cx="7051830" cy="2750114"/>
          </a:xfrm>
          <a:prstGeom prst="rect">
            <a:avLst/>
          </a:prstGeom>
          <a:ln w="12700">
            <a:solidFill>
              <a:schemeClr val="bg1">
                <a:lumMod val="85000"/>
              </a:schemeClr>
            </a:solidFill>
          </a:ln>
        </p:spPr>
      </p:pic>
    </p:spTree>
    <p:extLst>
      <p:ext uri="{BB962C8B-B14F-4D97-AF65-F5344CB8AC3E}">
        <p14:creationId xmlns:p14="http://schemas.microsoft.com/office/powerpoint/2010/main" val="3208596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Geological Information Extraction</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76" y="1816758"/>
            <a:ext cx="4093716" cy="2781300"/>
          </a:xfrm>
          <a:prstGeom prst="rect">
            <a:avLst/>
          </a:prstGeom>
          <a:ln w="12700">
            <a:solidFill>
              <a:schemeClr val="bg1">
                <a:lumMod val="85000"/>
              </a:schemeClr>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060" y="1167743"/>
            <a:ext cx="3298633" cy="3430315"/>
          </a:xfrm>
          <a:prstGeom prst="rect">
            <a:avLst/>
          </a:prstGeom>
          <a:ln w="12700">
            <a:solidFill>
              <a:schemeClr val="bg1">
                <a:lumMod val="85000"/>
              </a:schemeClr>
            </a:solidFill>
          </a:ln>
        </p:spPr>
      </p:pic>
    </p:spTree>
    <p:extLst>
      <p:ext uri="{BB962C8B-B14F-4D97-AF65-F5344CB8AC3E}">
        <p14:creationId xmlns:p14="http://schemas.microsoft.com/office/powerpoint/2010/main" val="114910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39095"/>
            <a:ext cx="5512054" cy="1794966"/>
          </a:xfrm>
        </p:spPr>
        <p:txBody>
          <a:bodyPr>
            <a:normAutofit lnSpcReduction="10000"/>
          </a:bodyPr>
          <a:lstStyle/>
          <a:p>
            <a:pPr>
              <a:spcAft>
                <a:spcPts val="900"/>
              </a:spcAft>
            </a:pPr>
            <a:r>
              <a:rPr lang="en-AU" dirty="0"/>
              <a:t>Aquila is a </a:t>
            </a:r>
            <a:r>
              <a:rPr lang="en-AU" b="1" dirty="0"/>
              <a:t>web-based tool</a:t>
            </a:r>
            <a:r>
              <a:rPr lang="en-AU" dirty="0"/>
              <a:t> for </a:t>
            </a:r>
            <a:r>
              <a:rPr lang="en-AU" b="1" dirty="0"/>
              <a:t>visualising and analysing </a:t>
            </a:r>
            <a:r>
              <a:rPr lang="en-AU" dirty="0"/>
              <a:t>technical records.</a:t>
            </a:r>
          </a:p>
          <a:p>
            <a:pPr>
              <a:spcAft>
                <a:spcPts val="900"/>
              </a:spcAft>
            </a:pPr>
            <a:r>
              <a:rPr lang="en-AU" dirty="0"/>
              <a:t>It is designed to be </a:t>
            </a:r>
            <a:r>
              <a:rPr lang="en-AU" b="1" dirty="0"/>
              <a:t>usable by anyone </a:t>
            </a:r>
            <a:r>
              <a:rPr lang="en-AU" dirty="0"/>
              <a:t>– no programming experience required.</a:t>
            </a:r>
          </a:p>
          <a:p>
            <a:pPr>
              <a:spcAft>
                <a:spcPts val="900"/>
              </a:spcAft>
            </a:pPr>
            <a:r>
              <a:rPr lang="en-AU" dirty="0"/>
              <a:t>It features a range of </a:t>
            </a:r>
            <a:r>
              <a:rPr lang="en-AU" b="1" dirty="0"/>
              <a:t>unique visualisations </a:t>
            </a:r>
            <a:r>
              <a:rPr lang="en-AU" dirty="0"/>
              <a:t>that support </a:t>
            </a:r>
            <a:r>
              <a:rPr lang="en-AU" b="1" dirty="0"/>
              <a:t>knowledge discovery</a:t>
            </a:r>
            <a:r>
              <a:rPr lang="en-AU" dirty="0"/>
              <a:t>.</a:t>
            </a:r>
          </a:p>
          <a:p>
            <a:endParaRPr lang="en-AU" dirty="0"/>
          </a:p>
        </p:txBody>
      </p:sp>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a:xfrm>
            <a:off x="463177" y="1414124"/>
            <a:ext cx="6535722" cy="216647"/>
          </a:xfrm>
        </p:spPr>
        <p:txBody>
          <a:bodyPr/>
          <a:lstStyle/>
          <a:p>
            <a:r>
              <a:rPr lang="en-AU" dirty="0"/>
              <a:t>Aquila – Knowledge Discovery from Mining Safety Data</a:t>
            </a:r>
          </a:p>
        </p:txBody>
      </p:sp>
      <p:pic>
        <p:nvPicPr>
          <p:cNvPr id="6" name="Picture 5" descr="A screenshot of a cell phone&#10;&#10;Description automatically generated">
            <a:extLst>
              <a:ext uri="{FF2B5EF4-FFF2-40B4-BE49-F238E27FC236}">
                <a16:creationId xmlns:a16="http://schemas.microsoft.com/office/drawing/2014/main" id="{BA6B653F-C8FC-4420-AFD5-8D4A8CA1B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151" y="1382835"/>
            <a:ext cx="2362200" cy="2571750"/>
          </a:xfrm>
          <a:prstGeom prst="rect">
            <a:avLst/>
          </a:prstGeom>
          <a:ln w="12700">
            <a:solidFill>
              <a:schemeClr val="bg1">
                <a:lumMod val="75000"/>
              </a:schemeClr>
            </a:solidFill>
          </a:ln>
        </p:spPr>
      </p:pic>
      <p:sp>
        <p:nvSpPr>
          <p:cNvPr id="7" name="Text Placeholder 4"/>
          <p:cNvSpPr>
            <a:spLocks noGrp="1"/>
          </p:cNvSpPr>
          <p:nvPr>
            <p:ph type="body" sz="quarter" idx="13"/>
          </p:nvPr>
        </p:nvSpPr>
        <p:spPr>
          <a:xfrm>
            <a:off x="463176" y="4784046"/>
            <a:ext cx="6950075" cy="216647"/>
          </a:xfrm>
        </p:spPr>
        <p:txBody>
          <a:bodyPr/>
          <a:lstStyle/>
          <a:p>
            <a:r>
              <a:rPr lang="en-US" dirty="0"/>
              <a:t>Associate Prof. Wei Liu &amp; Tyler Bikaun, UWA</a:t>
            </a:r>
            <a:endParaRPr lang="en-AU" dirty="0"/>
          </a:p>
        </p:txBody>
      </p:sp>
    </p:spTree>
    <p:extLst>
      <p:ext uri="{BB962C8B-B14F-4D97-AF65-F5344CB8AC3E}">
        <p14:creationId xmlns:p14="http://schemas.microsoft.com/office/powerpoint/2010/main" val="3583086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Semantics</a:t>
            </a:r>
            <a:r>
              <a:rPr lang="en-US" baseline="30000" dirty="0"/>
              <a:t> </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9" name="Content Placeholder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1954" y="2137415"/>
            <a:ext cx="4170313" cy="2515399"/>
          </a:xfrm>
          <a:prstGeom prst="rect">
            <a:avLst/>
          </a:prstGeom>
          <a:ln w="12700">
            <a:solidFill>
              <a:schemeClr val="bg1">
                <a:lumMod val="75000"/>
              </a:schemeClr>
            </a:solidFill>
          </a:ln>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l="46980" t="37949" r="2352"/>
          <a:stretch/>
        </p:blipFill>
        <p:spPr>
          <a:xfrm>
            <a:off x="463176" y="2702114"/>
            <a:ext cx="4054123" cy="1386000"/>
          </a:xfrm>
          <a:prstGeom prst="rect">
            <a:avLst/>
          </a:prstGeom>
        </p:spPr>
      </p:pic>
      <p:sp>
        <p:nvSpPr>
          <p:cNvPr id="11" name="Text Placeholder 3"/>
          <p:cNvSpPr>
            <a:spLocks noGrp="1"/>
          </p:cNvSpPr>
          <p:nvPr>
            <p:ph type="body" sz="quarter" idx="12"/>
          </p:nvPr>
        </p:nvSpPr>
        <p:spPr>
          <a:xfrm>
            <a:off x="463176" y="1414124"/>
            <a:ext cx="6950075" cy="216647"/>
          </a:xfrm>
        </p:spPr>
        <p:txBody>
          <a:bodyPr/>
          <a:lstStyle/>
          <a:p>
            <a:r>
              <a:rPr lang="en-AU" dirty="0"/>
              <a:t>Extracting </a:t>
            </a:r>
            <a:r>
              <a:rPr lang="en-AU" u="sng" dirty="0">
                <a:solidFill>
                  <a:schemeClr val="tx1"/>
                </a:solidFill>
              </a:rPr>
              <a:t>S</a:t>
            </a:r>
            <a:r>
              <a:rPr lang="en-AU" dirty="0"/>
              <a:t>emantics – Association Rule Mining</a:t>
            </a:r>
          </a:p>
        </p:txBody>
      </p:sp>
      <p:sp>
        <p:nvSpPr>
          <p:cNvPr id="12" name="Text Placeholder 5"/>
          <p:cNvSpPr>
            <a:spLocks noGrp="1"/>
          </p:cNvSpPr>
          <p:nvPr>
            <p:ph type="body" sz="quarter" idx="11"/>
          </p:nvPr>
        </p:nvSpPr>
        <p:spPr>
          <a:xfrm>
            <a:off x="463176" y="1739095"/>
            <a:ext cx="6950075" cy="348968"/>
          </a:xfrm>
        </p:spPr>
        <p:txBody>
          <a:bodyPr/>
          <a:lstStyle/>
          <a:p>
            <a:r>
              <a:rPr lang="en-AU" dirty="0" err="1"/>
              <a:t>Aquilia</a:t>
            </a:r>
            <a:r>
              <a:rPr lang="en-AU" dirty="0"/>
              <a:t> – Text Mining (https://nlp-tlp.org/aquila)</a:t>
            </a:r>
          </a:p>
        </p:txBody>
      </p:sp>
    </p:spTree>
    <p:extLst>
      <p:ext uri="{BB962C8B-B14F-4D97-AF65-F5344CB8AC3E}">
        <p14:creationId xmlns:p14="http://schemas.microsoft.com/office/powerpoint/2010/main" val="1050162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Semantics</a:t>
            </a:r>
            <a:r>
              <a:rPr lang="en-US" baseline="30000" dirty="0"/>
              <a:t> </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11" name="Content Placeholder 3"/>
          <p:cNvSpPr txBox="1">
            <a:spLocks/>
          </p:cNvSpPr>
          <p:nvPr/>
        </p:nvSpPr>
        <p:spPr>
          <a:xfrm>
            <a:off x="617153" y="2493519"/>
            <a:ext cx="2498338" cy="1885070"/>
          </a:xfrm>
          <a:prstGeom prst="rect">
            <a:avLst/>
          </a:prstGeom>
          <a:solidFill>
            <a:schemeClr val="bg1"/>
          </a:solidFill>
          <a:ln w="12700">
            <a:solidFill>
              <a:schemeClr val="bg1">
                <a:lumMod val="75000"/>
              </a:schemeClr>
            </a:solidFill>
          </a:ln>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pPr>
            <a:r>
              <a:rPr lang="en-AU" sz="1200" b="1" dirty="0">
                <a:solidFill>
                  <a:srgbClr val="FFCBCC"/>
                </a:solidFill>
                <a:latin typeface="Arial Nova Cond Light" panose="020B0306020202020204" pitchFamily="34" charset="0"/>
              </a:rPr>
              <a:t>Ford Motor Company</a:t>
            </a:r>
            <a:r>
              <a:rPr lang="en-AU" sz="1200" dirty="0">
                <a:solidFill>
                  <a:schemeClr val="accent4">
                    <a:lumMod val="60000"/>
                    <a:lumOff val="40000"/>
                  </a:schemeClr>
                </a:solidFill>
                <a:latin typeface="Arial Nova Cond Light" panose="020B0306020202020204" pitchFamily="34" charset="0"/>
              </a:rPr>
              <a:t> </a:t>
            </a:r>
            <a:r>
              <a:rPr lang="en-AU" sz="1200" u="sng" dirty="0">
                <a:latin typeface="Arial Nova Cond Light" panose="020B0306020202020204" pitchFamily="34" charset="0"/>
              </a:rPr>
              <a:t>is</a:t>
            </a:r>
            <a:r>
              <a:rPr lang="en-AU" sz="1200" dirty="0">
                <a:latin typeface="Arial Nova Cond Light" panose="020B0306020202020204" pitchFamily="34" charset="0"/>
              </a:rPr>
              <a:t> an </a:t>
            </a:r>
            <a:r>
              <a:rPr lang="en-AU" sz="1200" b="1" dirty="0">
                <a:solidFill>
                  <a:srgbClr val="CCCCFF"/>
                </a:solidFill>
                <a:latin typeface="Arial Nova Cond Light" panose="020B0306020202020204" pitchFamily="34" charset="0"/>
              </a:rPr>
              <a:t>American multinational automaker</a:t>
            </a:r>
            <a:r>
              <a:rPr lang="en-AU" sz="1200" dirty="0">
                <a:solidFill>
                  <a:schemeClr val="accent2">
                    <a:lumMod val="40000"/>
                    <a:lumOff val="60000"/>
                  </a:schemeClr>
                </a:solidFill>
                <a:latin typeface="Arial Nova Cond Light" panose="020B0306020202020204" pitchFamily="34" charset="0"/>
              </a:rPr>
              <a:t> </a:t>
            </a:r>
            <a:r>
              <a:rPr lang="en-AU" sz="1200" dirty="0">
                <a:latin typeface="Arial Nova Cond Light" panose="020B0306020202020204" pitchFamily="34" charset="0"/>
              </a:rPr>
              <a:t>that </a:t>
            </a:r>
            <a:r>
              <a:rPr lang="en-AU" sz="1200" u="sng" dirty="0">
                <a:latin typeface="Arial Nova Cond Light" panose="020B0306020202020204" pitchFamily="34" charset="0"/>
              </a:rPr>
              <a:t>has</a:t>
            </a:r>
            <a:r>
              <a:rPr lang="en-AU" sz="1200" dirty="0">
                <a:latin typeface="Arial Nova Cond Light" panose="020B0306020202020204" pitchFamily="34" charset="0"/>
              </a:rPr>
              <a:t> its main headquarters </a:t>
            </a:r>
            <a:r>
              <a:rPr lang="en-AU" sz="1200" u="sng" dirty="0">
                <a:latin typeface="Arial Nova Cond Light" panose="020B0306020202020204" pitchFamily="34" charset="0"/>
              </a:rPr>
              <a:t>in</a:t>
            </a:r>
            <a:r>
              <a:rPr lang="en-AU" sz="1200" dirty="0">
                <a:latin typeface="Arial Nova Cond Light" panose="020B0306020202020204" pitchFamily="34" charset="0"/>
              </a:rPr>
              <a:t> </a:t>
            </a:r>
            <a:r>
              <a:rPr lang="en-AU" sz="1200" b="1" dirty="0">
                <a:solidFill>
                  <a:srgbClr val="FDCC99"/>
                </a:solidFill>
                <a:latin typeface="Arial Nova Cond Light" panose="020B0306020202020204" pitchFamily="34" charset="0"/>
              </a:rPr>
              <a:t>Dearborn</a:t>
            </a:r>
            <a:r>
              <a:rPr lang="en-AU" sz="1200" b="1" dirty="0">
                <a:latin typeface="Arial Nova Cond Light" panose="020B0306020202020204" pitchFamily="34" charset="0"/>
              </a:rPr>
              <a:t>, </a:t>
            </a:r>
            <a:r>
              <a:rPr lang="en-AU" sz="1200" b="1" dirty="0">
                <a:solidFill>
                  <a:srgbClr val="FFCB98"/>
                </a:solidFill>
                <a:latin typeface="Arial Nova Cond Light" panose="020B0306020202020204" pitchFamily="34" charset="0"/>
              </a:rPr>
              <a:t>Michigan</a:t>
            </a:r>
            <a:r>
              <a:rPr lang="en-AU" sz="1200" dirty="0">
                <a:latin typeface="Arial Nova Cond Light" panose="020B0306020202020204" pitchFamily="34" charset="0"/>
              </a:rPr>
              <a:t>, a </a:t>
            </a:r>
            <a:r>
              <a:rPr lang="en-AU" sz="1200" b="1" dirty="0">
                <a:solidFill>
                  <a:srgbClr val="CCCCFF"/>
                </a:solidFill>
                <a:latin typeface="Arial Nova Cond Light" panose="020B0306020202020204" pitchFamily="34" charset="0"/>
              </a:rPr>
              <a:t>suburb of Detroit</a:t>
            </a:r>
            <a:r>
              <a:rPr lang="en-AU" sz="1200" dirty="0">
                <a:latin typeface="Arial Nova Cond Light" panose="020B0306020202020204" pitchFamily="34" charset="0"/>
              </a:rPr>
              <a:t>. The company </a:t>
            </a:r>
            <a:r>
              <a:rPr lang="en-AU" sz="1200" u="sng" dirty="0">
                <a:latin typeface="Arial Nova Cond Light" panose="020B0306020202020204" pitchFamily="34" charset="0"/>
              </a:rPr>
              <a:t>was founded by</a:t>
            </a:r>
            <a:r>
              <a:rPr lang="en-AU" sz="1200" dirty="0">
                <a:latin typeface="Arial Nova Cond Light" panose="020B0306020202020204" pitchFamily="34" charset="0"/>
              </a:rPr>
              <a:t> </a:t>
            </a:r>
            <a:r>
              <a:rPr lang="en-AU" sz="1200" b="1" dirty="0">
                <a:solidFill>
                  <a:srgbClr val="96FFCE"/>
                </a:solidFill>
                <a:latin typeface="Arial Nova Cond Light" panose="020B0306020202020204" pitchFamily="34" charset="0"/>
              </a:rPr>
              <a:t>Henry Ford</a:t>
            </a:r>
            <a:r>
              <a:rPr lang="en-AU" sz="1200" dirty="0">
                <a:latin typeface="Arial Nova Cond Light" panose="020B0306020202020204" pitchFamily="34" charset="0"/>
              </a:rPr>
              <a:t> and incorporated on </a:t>
            </a:r>
            <a:r>
              <a:rPr lang="en-AU" sz="1200" b="1" dirty="0">
                <a:solidFill>
                  <a:schemeClr val="accent2">
                    <a:lumMod val="40000"/>
                    <a:lumOff val="60000"/>
                  </a:schemeClr>
                </a:solidFill>
                <a:latin typeface="Arial Nova Cond Light" panose="020B0306020202020204" pitchFamily="34" charset="0"/>
              </a:rPr>
              <a:t>June 16, 1903</a:t>
            </a:r>
            <a:r>
              <a:rPr lang="en-AU" sz="1200" dirty="0">
                <a:solidFill>
                  <a:schemeClr val="accent2">
                    <a:lumMod val="40000"/>
                    <a:lumOff val="60000"/>
                  </a:schemeClr>
                </a:solidFill>
                <a:latin typeface="Arial Nova Cond Light" panose="020B0306020202020204" pitchFamily="34" charset="0"/>
              </a:rPr>
              <a:t>. </a:t>
            </a:r>
            <a:r>
              <a:rPr lang="en-AU" sz="1200" dirty="0">
                <a:latin typeface="Arial Nova Cond Light" panose="020B0306020202020204" pitchFamily="34" charset="0"/>
              </a:rPr>
              <a:t>The company is listed on the </a:t>
            </a:r>
            <a:r>
              <a:rPr lang="en-AU" sz="1200" b="1" dirty="0">
                <a:solidFill>
                  <a:srgbClr val="FFCBCC"/>
                </a:solidFill>
                <a:latin typeface="Arial Nova Cond Light" panose="020B0306020202020204" pitchFamily="34" charset="0"/>
              </a:rPr>
              <a:t>New York Stock Exchange</a:t>
            </a:r>
            <a:r>
              <a:rPr lang="en-AU" sz="1200" dirty="0">
                <a:latin typeface="Arial Nova Cond Light" panose="020B0306020202020204" pitchFamily="34" charset="0"/>
              </a:rPr>
              <a:t> and it </a:t>
            </a:r>
            <a:r>
              <a:rPr lang="en-AU" sz="1200" u="sng" dirty="0">
                <a:latin typeface="Arial Nova Cond Light" panose="020B0306020202020204" pitchFamily="34" charset="0"/>
              </a:rPr>
              <a:t>is controlled by</a:t>
            </a:r>
            <a:r>
              <a:rPr lang="en-AU" sz="1200" dirty="0">
                <a:latin typeface="Arial Nova Cond Light" panose="020B0306020202020204" pitchFamily="34" charset="0"/>
              </a:rPr>
              <a:t> the </a:t>
            </a:r>
            <a:r>
              <a:rPr lang="en-AU" sz="1200" b="1" dirty="0">
                <a:solidFill>
                  <a:srgbClr val="CCCCFF"/>
                </a:solidFill>
                <a:latin typeface="Arial Nova Cond Light" panose="020B0306020202020204" pitchFamily="34" charset="0"/>
              </a:rPr>
              <a:t>Ford family</a:t>
            </a:r>
            <a:r>
              <a:rPr lang="en-AU" sz="1200" dirty="0">
                <a:latin typeface="Arial Nova Cond Light" panose="020B0306020202020204" pitchFamily="34" charset="0"/>
              </a:rPr>
              <a:t>. </a:t>
            </a:r>
          </a:p>
        </p:txBody>
      </p:sp>
      <p:pic>
        <p:nvPicPr>
          <p:cNvPr id="12" name="Content Placeholder 4"/>
          <p:cNvPicPr>
            <a:picLocks noChangeAspect="1"/>
          </p:cNvPicPr>
          <p:nvPr/>
        </p:nvPicPr>
        <p:blipFill>
          <a:blip r:embed="rId3"/>
          <a:stretch>
            <a:fillRect/>
          </a:stretch>
        </p:blipFill>
        <p:spPr>
          <a:xfrm>
            <a:off x="4676637" y="2051617"/>
            <a:ext cx="3879056" cy="2582466"/>
          </a:xfrm>
          <a:prstGeom prst="rect">
            <a:avLst/>
          </a:prstGeom>
          <a:ln w="12700">
            <a:solidFill>
              <a:schemeClr val="bg1">
                <a:lumMod val="75000"/>
              </a:schemeClr>
            </a:solidFill>
          </a:ln>
        </p:spPr>
      </p:pic>
      <p:sp>
        <p:nvSpPr>
          <p:cNvPr id="13" name="Striped Right Arrow 12"/>
          <p:cNvSpPr/>
          <p:nvPr/>
        </p:nvSpPr>
        <p:spPr>
          <a:xfrm>
            <a:off x="3454103" y="3334793"/>
            <a:ext cx="495430" cy="202523"/>
          </a:xfrm>
          <a:prstGeom prst="stripedRightArrow">
            <a:avLst/>
          </a:prstGeom>
          <a:solidFill>
            <a:schemeClr val="accent2"/>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sz="1800">
              <a:solidFill>
                <a:prstClr val="white"/>
              </a:solidFill>
              <a:latin typeface="Arial"/>
            </a:endParaRPr>
          </a:p>
        </p:txBody>
      </p:sp>
      <p:sp>
        <p:nvSpPr>
          <p:cNvPr id="9"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emantics – Knowledge Graph Construction from Text</a:t>
            </a:r>
          </a:p>
        </p:txBody>
      </p:sp>
      <p:sp>
        <p:nvSpPr>
          <p:cNvPr id="6" name="Text Placeholder 5"/>
          <p:cNvSpPr>
            <a:spLocks noGrp="1"/>
          </p:cNvSpPr>
          <p:nvPr>
            <p:ph type="body" sz="quarter" idx="11"/>
          </p:nvPr>
        </p:nvSpPr>
        <p:spPr>
          <a:xfrm>
            <a:off x="463176" y="1739095"/>
            <a:ext cx="6950075" cy="348968"/>
          </a:xfrm>
        </p:spPr>
        <p:txBody>
          <a:bodyPr/>
          <a:lstStyle/>
          <a:p>
            <a:r>
              <a:rPr lang="en-AU" dirty="0"/>
              <a:t>Text2KG (https://nlp-tlp.org/text2kg)</a:t>
            </a:r>
          </a:p>
        </p:txBody>
      </p:sp>
    </p:spTree>
    <p:extLst>
      <p:ext uri="{BB962C8B-B14F-4D97-AF65-F5344CB8AC3E}">
        <p14:creationId xmlns:p14="http://schemas.microsoft.com/office/powerpoint/2010/main" val="77410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05618" y="1612094"/>
            <a:ext cx="6950075" cy="1430363"/>
          </a:xfrm>
        </p:spPr>
        <p:txBody>
          <a:bodyPr>
            <a:normAutofit lnSpcReduction="10000"/>
          </a:bodyPr>
          <a:lstStyle/>
          <a:p>
            <a:r>
              <a:rPr lang="en-AU" dirty="0"/>
              <a:t>Understand practical strategies and applications for using text</a:t>
            </a:r>
          </a:p>
          <a:p>
            <a:r>
              <a:rPr lang="en-AU" dirty="0"/>
              <a:t>Provide a foundation for NLP fundamentals including text wrangling, pre-processing, and representation</a:t>
            </a:r>
          </a:p>
          <a:p>
            <a:r>
              <a:rPr lang="en-AU" dirty="0"/>
              <a:t>Gain familiarity with supervised and unsupervised learning</a:t>
            </a:r>
          </a:p>
          <a:p>
            <a:r>
              <a:rPr lang="en-AU" dirty="0"/>
              <a:t>Understand the natural language annotation process</a:t>
            </a:r>
          </a:p>
        </p:txBody>
      </p:sp>
      <p:sp>
        <p:nvSpPr>
          <p:cNvPr id="3" name="Text Placeholder 2"/>
          <p:cNvSpPr>
            <a:spLocks noGrp="1"/>
          </p:cNvSpPr>
          <p:nvPr>
            <p:ph type="body" sz="quarter" idx="12"/>
          </p:nvPr>
        </p:nvSpPr>
        <p:spPr>
          <a:xfrm>
            <a:off x="5160538" y="220382"/>
            <a:ext cx="1838324" cy="530225"/>
          </a:xfrm>
        </p:spPr>
        <p:txBody>
          <a:bodyPr/>
          <a:lstStyle/>
          <a:p>
            <a:r>
              <a:rPr lang="en-US" dirty="0"/>
              <a:t>12</a:t>
            </a:r>
          </a:p>
        </p:txBody>
      </p:sp>
      <p:sp>
        <p:nvSpPr>
          <p:cNvPr id="4" name="Text Placeholder 3"/>
          <p:cNvSpPr>
            <a:spLocks noGrp="1"/>
          </p:cNvSpPr>
          <p:nvPr>
            <p:ph type="body" sz="quarter" idx="13"/>
          </p:nvPr>
        </p:nvSpPr>
        <p:spPr/>
        <p:txBody>
          <a:bodyPr/>
          <a:lstStyle/>
          <a:p>
            <a:r>
              <a:rPr lang="en-AU" dirty="0"/>
              <a:t>Understand how to wrangle, pre-process and gain insight into text</a:t>
            </a:r>
          </a:p>
          <a:p>
            <a:r>
              <a:rPr lang="en-AU" dirty="0"/>
              <a:t>Perform a range of supervised learning tasks</a:t>
            </a:r>
          </a:p>
          <a:p>
            <a:r>
              <a:rPr lang="en-AU" dirty="0"/>
              <a:t>Understand the text annotation process</a:t>
            </a:r>
          </a:p>
          <a:p>
            <a:r>
              <a:rPr lang="en-AU" dirty="0"/>
              <a:t>Perform unsupervised learning</a:t>
            </a:r>
            <a:endParaRPr lang="en-US" dirty="0"/>
          </a:p>
        </p:txBody>
      </p:sp>
      <p:pic>
        <p:nvPicPr>
          <p:cNvPr id="9" name="Picture 8" descr="CORE-Skills-ICONS-8.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473" y="-22302"/>
            <a:ext cx="881529" cy="881529"/>
          </a:xfrm>
          <a:prstGeom prst="rect">
            <a:avLst/>
          </a:prstGeom>
        </p:spPr>
      </p:pic>
    </p:spTree>
    <p:extLst>
      <p:ext uri="{BB962C8B-B14F-4D97-AF65-F5344CB8AC3E}">
        <p14:creationId xmlns:p14="http://schemas.microsoft.com/office/powerpoint/2010/main" val="2203244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Social</a:t>
            </a:r>
            <a:r>
              <a:rPr lang="en-US" baseline="30000" dirty="0"/>
              <a:t> </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graphicFrame>
        <p:nvGraphicFramePr>
          <p:cNvPr id="15" name="Content Placeholder 7"/>
          <p:cNvGraphicFramePr>
            <a:graphicFrameLocks/>
          </p:cNvGraphicFramePr>
          <p:nvPr>
            <p:extLst>
              <p:ext uri="{D42A27DB-BD31-4B8C-83A1-F6EECF244321}">
                <p14:modId xmlns:p14="http://schemas.microsoft.com/office/powerpoint/2010/main" val="3345687623"/>
              </p:ext>
            </p:extLst>
          </p:nvPr>
        </p:nvGraphicFramePr>
        <p:xfrm>
          <a:off x="463176" y="2211315"/>
          <a:ext cx="5709024" cy="2447628"/>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rotWithShape="1">
          <a:blip r:embed="rId3"/>
          <a:srcRect l="545" t="612" r="-545" b="41781"/>
          <a:stretch/>
        </p:blipFill>
        <p:spPr>
          <a:xfrm>
            <a:off x="6342142" y="2361518"/>
            <a:ext cx="2556761" cy="2149072"/>
          </a:xfrm>
          <a:prstGeom prst="rect">
            <a:avLst/>
          </a:prstGeom>
          <a:ln w="12700">
            <a:solidFill>
              <a:schemeClr val="bg1">
                <a:lumMod val="75000"/>
              </a:schemeClr>
            </a:solidFill>
          </a:ln>
        </p:spPr>
      </p:pic>
      <p:sp>
        <p:nvSpPr>
          <p:cNvPr id="9"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ocial Relations between words</a:t>
            </a:r>
          </a:p>
        </p:txBody>
      </p:sp>
      <p:sp>
        <p:nvSpPr>
          <p:cNvPr id="10" name="Text Placeholder 5"/>
          <p:cNvSpPr>
            <a:spLocks noGrp="1"/>
          </p:cNvSpPr>
          <p:nvPr>
            <p:ph type="body" sz="quarter" idx="11"/>
          </p:nvPr>
        </p:nvSpPr>
        <p:spPr>
          <a:xfrm>
            <a:off x="463176" y="1739095"/>
            <a:ext cx="6950075" cy="348968"/>
          </a:xfrm>
        </p:spPr>
        <p:txBody>
          <a:bodyPr/>
          <a:lstStyle/>
          <a:p>
            <a:r>
              <a:rPr lang="en-AU" dirty="0"/>
              <a:t>Kalgoorlie + iron-ore – gold = ?</a:t>
            </a:r>
          </a:p>
        </p:txBody>
      </p:sp>
    </p:spTree>
    <p:extLst>
      <p:ext uri="{BB962C8B-B14F-4D97-AF65-F5344CB8AC3E}">
        <p14:creationId xmlns:p14="http://schemas.microsoft.com/office/powerpoint/2010/main" val="3004498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Social</a:t>
            </a:r>
            <a:endParaRPr lang="en-US" baseline="30000"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8" name="Picture 7"/>
          <p:cNvPicPr>
            <a:picLocks noChangeAspect="1"/>
          </p:cNvPicPr>
          <p:nvPr/>
        </p:nvPicPr>
        <p:blipFill>
          <a:blip r:embed="rId2"/>
          <a:stretch>
            <a:fillRect/>
          </a:stretch>
        </p:blipFill>
        <p:spPr>
          <a:xfrm>
            <a:off x="536357" y="1823759"/>
            <a:ext cx="5225557" cy="2864008"/>
          </a:xfrm>
          <a:prstGeom prst="rect">
            <a:avLst/>
          </a:prstGeom>
          <a:ln w="12700">
            <a:solidFill>
              <a:schemeClr val="bg1">
                <a:lumMod val="75000"/>
              </a:schemeClr>
            </a:solidFill>
          </a:ln>
        </p:spPr>
      </p:pic>
      <p:pic>
        <p:nvPicPr>
          <p:cNvPr id="4" name="Picture 3"/>
          <p:cNvPicPr>
            <a:picLocks noChangeAspect="1"/>
          </p:cNvPicPr>
          <p:nvPr/>
        </p:nvPicPr>
        <p:blipFill>
          <a:blip r:embed="rId3"/>
          <a:stretch>
            <a:fillRect/>
          </a:stretch>
        </p:blipFill>
        <p:spPr>
          <a:xfrm>
            <a:off x="6361039" y="1143001"/>
            <a:ext cx="2397582" cy="3733548"/>
          </a:xfrm>
          <a:prstGeom prst="rect">
            <a:avLst/>
          </a:prstGeom>
          <a:ln w="12700">
            <a:solidFill>
              <a:schemeClr val="bg1">
                <a:lumMod val="75000"/>
              </a:schemeClr>
            </a:solidFill>
          </a:ln>
        </p:spPr>
      </p:pic>
      <p:sp>
        <p:nvSpPr>
          <p:cNvPr id="9"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ocial Relations between words</a:t>
            </a:r>
          </a:p>
        </p:txBody>
      </p:sp>
    </p:spTree>
    <p:extLst>
      <p:ext uri="{BB962C8B-B14F-4D97-AF65-F5344CB8AC3E}">
        <p14:creationId xmlns:p14="http://schemas.microsoft.com/office/powerpoint/2010/main" val="1516156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Sentiment</a:t>
            </a:r>
            <a:endParaRPr lang="en-US" baseline="30000"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9" name="Content Placeholder 3" descr="googleproductsearch.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83620" y="1791724"/>
            <a:ext cx="5376761" cy="2777203"/>
          </a:xfrm>
          <a:prstGeom prst="rect">
            <a:avLst/>
          </a:prstGeom>
          <a:ln w="12700">
            <a:solidFill>
              <a:schemeClr val="bg1">
                <a:lumMod val="75000"/>
              </a:schemeClr>
            </a:solidFill>
          </a:ln>
        </p:spPr>
      </p:pic>
      <p:sp>
        <p:nvSpPr>
          <p:cNvPr id="7"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entiment from Text</a:t>
            </a:r>
          </a:p>
        </p:txBody>
      </p:sp>
    </p:spTree>
    <p:extLst>
      <p:ext uri="{BB962C8B-B14F-4D97-AF65-F5344CB8AC3E}">
        <p14:creationId xmlns:p14="http://schemas.microsoft.com/office/powerpoint/2010/main" val="248312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Sentiment</a:t>
            </a:r>
            <a:endParaRPr lang="en-US" baseline="30000"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8" name="Picture 7" descr="twittersentiment.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664" y="1871847"/>
            <a:ext cx="3164173" cy="2645626"/>
          </a:xfrm>
          <a:prstGeom prst="rect">
            <a:avLst/>
          </a:prstGeom>
          <a:ln w="12700">
            <a:solidFill>
              <a:schemeClr val="bg1">
                <a:lumMod val="75000"/>
              </a:schemeClr>
            </a:solidFill>
          </a:ln>
        </p:spPr>
      </p:pic>
      <p:pic>
        <p:nvPicPr>
          <p:cNvPr id="10" name="Picture 9" descr="twitterstock.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3064" y="1973914"/>
            <a:ext cx="4248219" cy="2441491"/>
          </a:xfrm>
          <a:prstGeom prst="rect">
            <a:avLst/>
          </a:prstGeom>
          <a:ln w="12700">
            <a:solidFill>
              <a:schemeClr val="bg1">
                <a:lumMod val="75000"/>
              </a:schemeClr>
            </a:solidFill>
          </a:ln>
        </p:spPr>
      </p:pic>
      <p:sp>
        <p:nvSpPr>
          <p:cNvPr id="12" name="TextBox 11"/>
          <p:cNvSpPr txBox="1"/>
          <p:nvPr/>
        </p:nvSpPr>
        <p:spPr>
          <a:xfrm rot="16200000">
            <a:off x="3871614" y="2726954"/>
            <a:ext cx="964527" cy="307777"/>
          </a:xfrm>
          <a:prstGeom prst="rect">
            <a:avLst/>
          </a:prstGeom>
          <a:noFill/>
        </p:spPr>
        <p:txBody>
          <a:bodyPr wrap="none" rtlCol="0">
            <a:spAutoFit/>
          </a:bodyPr>
          <a:lstStyle/>
          <a:p>
            <a:r>
              <a:rPr lang="en-US" sz="1400" dirty="0">
                <a:solidFill>
                  <a:srgbClr val="000000"/>
                </a:solidFill>
              </a:rPr>
              <a:t>Dow Jones</a:t>
            </a:r>
          </a:p>
        </p:txBody>
      </p:sp>
      <p:sp>
        <p:nvSpPr>
          <p:cNvPr id="13" name="TextBox 12"/>
          <p:cNvSpPr txBox="1"/>
          <p:nvPr/>
        </p:nvSpPr>
        <p:spPr>
          <a:xfrm rot="16200000">
            <a:off x="4048339" y="3506727"/>
            <a:ext cx="613256" cy="307777"/>
          </a:xfrm>
          <a:prstGeom prst="rect">
            <a:avLst/>
          </a:prstGeom>
          <a:noFill/>
        </p:spPr>
        <p:txBody>
          <a:bodyPr wrap="none" rtlCol="0">
            <a:spAutoFit/>
          </a:bodyPr>
          <a:lstStyle/>
          <a:p>
            <a:r>
              <a:rPr lang="en-US" sz="1400" dirty="0">
                <a:solidFill>
                  <a:srgbClr val="000000"/>
                </a:solidFill>
              </a:rPr>
              <a:t>CALM</a:t>
            </a:r>
          </a:p>
        </p:txBody>
      </p:sp>
      <p:sp>
        <p:nvSpPr>
          <p:cNvPr id="11"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entiment from Text</a:t>
            </a:r>
          </a:p>
        </p:txBody>
      </p:sp>
    </p:spTree>
    <p:extLst>
      <p:ext uri="{BB962C8B-B14F-4D97-AF65-F5344CB8AC3E}">
        <p14:creationId xmlns:p14="http://schemas.microsoft.com/office/powerpoint/2010/main" val="3764957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Current Projects</a:t>
            </a:r>
          </a:p>
        </p:txBody>
      </p:sp>
      <p:sp>
        <p:nvSpPr>
          <p:cNvPr id="4" name="Text Placeholder 3"/>
          <p:cNvSpPr>
            <a:spLocks noGrp="1"/>
          </p:cNvSpPr>
          <p:nvPr>
            <p:ph type="body" sz="quarter" idx="12"/>
          </p:nvPr>
        </p:nvSpPr>
        <p:spPr/>
        <p:txBody>
          <a:bodyPr/>
          <a:lstStyle/>
          <a:p>
            <a:r>
              <a:rPr lang="en-US" dirty="0">
                <a:solidFill>
                  <a:srgbClr val="A40F6C"/>
                </a:solidFill>
              </a:rPr>
              <a:t>Maintenance Work Order Processing - ARC Training Centre for Transforming Maintenance through Data Science</a:t>
            </a:r>
          </a:p>
        </p:txBody>
      </p:sp>
      <p:sp>
        <p:nvSpPr>
          <p:cNvPr id="5" name="Text Placeholder 4"/>
          <p:cNvSpPr>
            <a:spLocks noGrp="1"/>
          </p:cNvSpPr>
          <p:nvPr>
            <p:ph type="body" sz="quarter" idx="13"/>
          </p:nvPr>
        </p:nvSpPr>
        <p:spPr/>
        <p:txBody>
          <a:bodyPr vert="horz" lIns="91440" tIns="45720" rIns="91440" bIns="45720" rtlCol="0" anchor="t">
            <a:noAutofit/>
          </a:bodyPr>
          <a:lstStyle/>
          <a:p>
            <a:r>
              <a:rPr lang="en-US" dirty="0">
                <a:ea typeface="+mn-lt"/>
                <a:cs typeface="+mn-lt"/>
              </a:rPr>
              <a:t>Associate Prof. Wei Liu &amp; Tyler </a:t>
            </a:r>
            <a:r>
              <a:rPr lang="en-US" dirty="0" err="1">
                <a:ea typeface="+mn-lt"/>
                <a:cs typeface="+mn-lt"/>
              </a:rPr>
              <a:t>Bikaun</a:t>
            </a:r>
            <a:r>
              <a:rPr lang="en-US" dirty="0">
                <a:ea typeface="+mn-lt"/>
                <a:cs typeface="+mn-lt"/>
              </a:rPr>
              <a:t>, UWA</a:t>
            </a:r>
            <a:endParaRPr lang="en-AU" dirty="0">
              <a:ea typeface="+mn-lt"/>
              <a:cs typeface="+mn-lt"/>
            </a:endParaRPr>
          </a:p>
        </p:txBody>
      </p:sp>
      <p:pic>
        <p:nvPicPr>
          <p:cNvPr id="7"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81599" y="2014947"/>
            <a:ext cx="5231651" cy="2513081"/>
          </a:xfrm>
          <a:prstGeom prst="rect">
            <a:avLst/>
          </a:prstGeom>
          <a:ln>
            <a:solidFill>
              <a:schemeClr val="accent5"/>
            </a:solidFill>
          </a:ln>
        </p:spPr>
      </p:pic>
    </p:spTree>
    <p:extLst>
      <p:ext uri="{BB962C8B-B14F-4D97-AF65-F5344CB8AC3E}">
        <p14:creationId xmlns:p14="http://schemas.microsoft.com/office/powerpoint/2010/main" val="4087357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1C847A-CD41-43D0-9554-F55D27359E5E}"/>
              </a:ext>
            </a:extLst>
          </p:cNvPr>
          <p:cNvSpPr/>
          <p:nvPr/>
        </p:nvSpPr>
        <p:spPr>
          <a:xfrm>
            <a:off x="213064" y="3159013"/>
            <a:ext cx="2323730" cy="152123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1350"/>
          </a:p>
        </p:txBody>
      </p:sp>
      <p:sp>
        <p:nvSpPr>
          <p:cNvPr id="6" name="TextBox 5">
            <a:extLst>
              <a:ext uri="{FF2B5EF4-FFF2-40B4-BE49-F238E27FC236}">
                <a16:creationId xmlns:a16="http://schemas.microsoft.com/office/drawing/2014/main" id="{96F91158-EC27-4E9C-989E-E59A60B86E1A}"/>
              </a:ext>
            </a:extLst>
          </p:cNvPr>
          <p:cNvSpPr txBox="1"/>
          <p:nvPr/>
        </p:nvSpPr>
        <p:spPr>
          <a:xfrm>
            <a:off x="3553288" y="1124218"/>
            <a:ext cx="2037425" cy="300082"/>
          </a:xfrm>
          <a:prstGeom prst="rect">
            <a:avLst/>
          </a:prstGeom>
          <a:noFill/>
        </p:spPr>
        <p:txBody>
          <a:bodyPr wrap="square" rtlCol="0">
            <a:spAutoFit/>
          </a:bodyPr>
          <a:lstStyle/>
          <a:p>
            <a:pPr algn="ctr"/>
            <a:r>
              <a:rPr lang="en-AU" sz="1350" dirty="0"/>
              <a:t>Short text</a:t>
            </a:r>
          </a:p>
        </p:txBody>
      </p:sp>
      <p:sp>
        <p:nvSpPr>
          <p:cNvPr id="9" name="TextBox 8">
            <a:extLst>
              <a:ext uri="{FF2B5EF4-FFF2-40B4-BE49-F238E27FC236}">
                <a16:creationId xmlns:a16="http://schemas.microsoft.com/office/drawing/2014/main" id="{B4193FAA-3AE2-4842-99A9-D3A8FAB29668}"/>
              </a:ext>
            </a:extLst>
          </p:cNvPr>
          <p:cNvSpPr txBox="1"/>
          <p:nvPr/>
        </p:nvSpPr>
        <p:spPr>
          <a:xfrm>
            <a:off x="330691" y="3241970"/>
            <a:ext cx="2037425" cy="300082"/>
          </a:xfrm>
          <a:prstGeom prst="rect">
            <a:avLst/>
          </a:prstGeom>
          <a:noFill/>
        </p:spPr>
        <p:txBody>
          <a:bodyPr wrap="square" rtlCol="0">
            <a:spAutoFit/>
          </a:bodyPr>
          <a:lstStyle/>
          <a:p>
            <a:pPr algn="ctr"/>
            <a:r>
              <a:rPr lang="en-AU" sz="1350" dirty="0"/>
              <a:t>Domain-specific</a:t>
            </a:r>
          </a:p>
        </p:txBody>
      </p:sp>
      <p:sp>
        <p:nvSpPr>
          <p:cNvPr id="10" name="TextBox 9">
            <a:extLst>
              <a:ext uri="{FF2B5EF4-FFF2-40B4-BE49-F238E27FC236}">
                <a16:creationId xmlns:a16="http://schemas.microsoft.com/office/drawing/2014/main" id="{D1B6E110-7E2D-4ABF-A673-39B728979240}"/>
              </a:ext>
            </a:extLst>
          </p:cNvPr>
          <p:cNvSpPr txBox="1"/>
          <p:nvPr/>
        </p:nvSpPr>
        <p:spPr>
          <a:xfrm>
            <a:off x="5666176" y="2105201"/>
            <a:ext cx="2037425" cy="300082"/>
          </a:xfrm>
          <a:prstGeom prst="rect">
            <a:avLst/>
          </a:prstGeom>
          <a:noFill/>
        </p:spPr>
        <p:txBody>
          <a:bodyPr wrap="square" rtlCol="0">
            <a:spAutoFit/>
          </a:bodyPr>
          <a:lstStyle/>
          <a:p>
            <a:pPr algn="ctr"/>
            <a:r>
              <a:rPr lang="en-AU" sz="1350" dirty="0"/>
              <a:t>High quality</a:t>
            </a:r>
          </a:p>
        </p:txBody>
      </p:sp>
      <p:sp>
        <p:nvSpPr>
          <p:cNvPr id="11" name="TextBox 10">
            <a:extLst>
              <a:ext uri="{FF2B5EF4-FFF2-40B4-BE49-F238E27FC236}">
                <a16:creationId xmlns:a16="http://schemas.microsoft.com/office/drawing/2014/main" id="{0CBC437E-FA9D-462F-B50E-0EAB5D163D25}"/>
              </a:ext>
            </a:extLst>
          </p:cNvPr>
          <p:cNvSpPr txBox="1"/>
          <p:nvPr/>
        </p:nvSpPr>
        <p:spPr>
          <a:xfrm>
            <a:off x="1463704" y="2105201"/>
            <a:ext cx="2037425" cy="300082"/>
          </a:xfrm>
          <a:prstGeom prst="rect">
            <a:avLst/>
          </a:prstGeom>
          <a:noFill/>
        </p:spPr>
        <p:txBody>
          <a:bodyPr wrap="square" rtlCol="0">
            <a:spAutoFit/>
          </a:bodyPr>
          <a:lstStyle/>
          <a:p>
            <a:pPr algn="ctr"/>
            <a:r>
              <a:rPr lang="en-AU" sz="1350" dirty="0"/>
              <a:t>Low quality</a:t>
            </a:r>
          </a:p>
        </p:txBody>
      </p:sp>
      <p:sp>
        <p:nvSpPr>
          <p:cNvPr id="12" name="TextBox 11">
            <a:extLst>
              <a:ext uri="{FF2B5EF4-FFF2-40B4-BE49-F238E27FC236}">
                <a16:creationId xmlns:a16="http://schemas.microsoft.com/office/drawing/2014/main" id="{693FF66A-C37C-4036-9D74-6DA6FF1171E4}"/>
              </a:ext>
            </a:extLst>
          </p:cNvPr>
          <p:cNvSpPr txBox="1"/>
          <p:nvPr/>
        </p:nvSpPr>
        <p:spPr>
          <a:xfrm>
            <a:off x="4627488" y="3241970"/>
            <a:ext cx="2037425" cy="300082"/>
          </a:xfrm>
          <a:prstGeom prst="rect">
            <a:avLst/>
          </a:prstGeom>
          <a:noFill/>
        </p:spPr>
        <p:txBody>
          <a:bodyPr wrap="square" rtlCol="0">
            <a:spAutoFit/>
          </a:bodyPr>
          <a:lstStyle/>
          <a:p>
            <a:pPr algn="ctr"/>
            <a:r>
              <a:rPr lang="en-AU" sz="1350" dirty="0"/>
              <a:t>Domain-specific</a:t>
            </a:r>
          </a:p>
        </p:txBody>
      </p:sp>
      <p:sp>
        <p:nvSpPr>
          <p:cNvPr id="13" name="TextBox 12">
            <a:extLst>
              <a:ext uri="{FF2B5EF4-FFF2-40B4-BE49-F238E27FC236}">
                <a16:creationId xmlns:a16="http://schemas.microsoft.com/office/drawing/2014/main" id="{6AFE398A-4DA5-4CF4-B971-188DAD5EAE19}"/>
              </a:ext>
            </a:extLst>
          </p:cNvPr>
          <p:cNvSpPr txBox="1"/>
          <p:nvPr/>
        </p:nvSpPr>
        <p:spPr>
          <a:xfrm>
            <a:off x="2479090" y="3241970"/>
            <a:ext cx="2037425" cy="300082"/>
          </a:xfrm>
          <a:prstGeom prst="rect">
            <a:avLst/>
          </a:prstGeom>
          <a:noFill/>
        </p:spPr>
        <p:txBody>
          <a:bodyPr wrap="square" rtlCol="0">
            <a:spAutoFit/>
          </a:bodyPr>
          <a:lstStyle/>
          <a:p>
            <a:pPr algn="ctr"/>
            <a:r>
              <a:rPr lang="en-AU" sz="1350" dirty="0"/>
              <a:t>Mixed domain</a:t>
            </a:r>
          </a:p>
        </p:txBody>
      </p:sp>
      <p:sp>
        <p:nvSpPr>
          <p:cNvPr id="14" name="TextBox 13">
            <a:extLst>
              <a:ext uri="{FF2B5EF4-FFF2-40B4-BE49-F238E27FC236}">
                <a16:creationId xmlns:a16="http://schemas.microsoft.com/office/drawing/2014/main" id="{D4B9CBCA-7F9B-40CE-B9CD-0694687CAFC6}"/>
              </a:ext>
            </a:extLst>
          </p:cNvPr>
          <p:cNvSpPr txBox="1"/>
          <p:nvPr/>
        </p:nvSpPr>
        <p:spPr>
          <a:xfrm>
            <a:off x="6775886" y="3241970"/>
            <a:ext cx="2037425" cy="300082"/>
          </a:xfrm>
          <a:prstGeom prst="rect">
            <a:avLst/>
          </a:prstGeom>
          <a:noFill/>
        </p:spPr>
        <p:txBody>
          <a:bodyPr wrap="square" rtlCol="0">
            <a:spAutoFit/>
          </a:bodyPr>
          <a:lstStyle/>
          <a:p>
            <a:pPr algn="ctr"/>
            <a:r>
              <a:rPr lang="en-AU" sz="1350" dirty="0"/>
              <a:t>Mixed domain</a:t>
            </a:r>
          </a:p>
        </p:txBody>
      </p:sp>
      <p:cxnSp>
        <p:nvCxnSpPr>
          <p:cNvPr id="15" name="Straight Connector 14">
            <a:extLst>
              <a:ext uri="{FF2B5EF4-FFF2-40B4-BE49-F238E27FC236}">
                <a16:creationId xmlns:a16="http://schemas.microsoft.com/office/drawing/2014/main" id="{1BCFEE2C-6A3C-46C0-9698-6841EF06E56B}"/>
              </a:ext>
            </a:extLst>
          </p:cNvPr>
          <p:cNvCxnSpPr>
            <a:stCxn id="6" idx="2"/>
            <a:endCxn id="11" idx="0"/>
          </p:cNvCxnSpPr>
          <p:nvPr/>
        </p:nvCxnSpPr>
        <p:spPr>
          <a:xfrm flipH="1">
            <a:off x="2482417" y="1401218"/>
            <a:ext cx="2089583" cy="70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2C5183D-9C29-428D-AAC0-62500012A527}"/>
              </a:ext>
            </a:extLst>
          </p:cNvPr>
          <p:cNvCxnSpPr>
            <a:stCxn id="6" idx="2"/>
            <a:endCxn id="10" idx="0"/>
          </p:cNvCxnSpPr>
          <p:nvPr/>
        </p:nvCxnSpPr>
        <p:spPr>
          <a:xfrm>
            <a:off x="4572000" y="1401218"/>
            <a:ext cx="2112888" cy="70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9C61DF-1D75-48D7-8508-AAD9CEC0F704}"/>
              </a:ext>
            </a:extLst>
          </p:cNvPr>
          <p:cNvCxnSpPr>
            <a:stCxn id="11" idx="2"/>
            <a:endCxn id="9" idx="0"/>
          </p:cNvCxnSpPr>
          <p:nvPr/>
        </p:nvCxnSpPr>
        <p:spPr>
          <a:xfrm flipH="1">
            <a:off x="1349404" y="2382200"/>
            <a:ext cx="1133013"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366C60-2932-4DCF-9127-AAE7DE6873C9}"/>
              </a:ext>
            </a:extLst>
          </p:cNvPr>
          <p:cNvCxnSpPr>
            <a:stCxn id="11" idx="2"/>
            <a:endCxn id="13" idx="0"/>
          </p:cNvCxnSpPr>
          <p:nvPr/>
        </p:nvCxnSpPr>
        <p:spPr>
          <a:xfrm>
            <a:off x="2482417" y="2382200"/>
            <a:ext cx="1015385"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A9E777-121A-4CBB-A707-96446B65519D}"/>
              </a:ext>
            </a:extLst>
          </p:cNvPr>
          <p:cNvCxnSpPr>
            <a:stCxn id="10" idx="2"/>
            <a:endCxn id="12" idx="0"/>
          </p:cNvCxnSpPr>
          <p:nvPr/>
        </p:nvCxnSpPr>
        <p:spPr>
          <a:xfrm flipH="1">
            <a:off x="5646201" y="2382200"/>
            <a:ext cx="1038688"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B6039AB-1228-4E36-B1EF-108656B92637}"/>
              </a:ext>
            </a:extLst>
          </p:cNvPr>
          <p:cNvCxnSpPr>
            <a:stCxn id="10" idx="2"/>
            <a:endCxn id="14" idx="0"/>
          </p:cNvCxnSpPr>
          <p:nvPr/>
        </p:nvCxnSpPr>
        <p:spPr>
          <a:xfrm>
            <a:off x="6684888" y="2382200"/>
            <a:ext cx="1109711"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776CF3-4408-40A5-B9C1-AF3318D4B6CE}"/>
              </a:ext>
            </a:extLst>
          </p:cNvPr>
          <p:cNvCxnSpPr/>
          <p:nvPr/>
        </p:nvCxnSpPr>
        <p:spPr>
          <a:xfrm>
            <a:off x="565952" y="3578464"/>
            <a:ext cx="792997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A0B8DA-D744-4080-ADDA-A3C0EF8471E8}"/>
              </a:ext>
            </a:extLst>
          </p:cNvPr>
          <p:cNvSpPr txBox="1"/>
          <p:nvPr/>
        </p:nvSpPr>
        <p:spPr>
          <a:xfrm>
            <a:off x="226381" y="3611326"/>
            <a:ext cx="2246045" cy="1027204"/>
          </a:xfrm>
          <a:prstGeom prst="rect">
            <a:avLst/>
          </a:prstGeom>
          <a:noFill/>
        </p:spPr>
        <p:txBody>
          <a:bodyPr wrap="square" rtlCol="0">
            <a:spAutoFit/>
          </a:bodyPr>
          <a:lstStyle/>
          <a:p>
            <a:pPr algn="ctr">
              <a:lnSpc>
                <a:spcPct val="150000"/>
              </a:lnSpc>
            </a:pPr>
            <a:r>
              <a:rPr lang="en-AU" sz="1350" dirty="0"/>
              <a:t>Accident reports</a:t>
            </a:r>
          </a:p>
          <a:p>
            <a:pPr algn="ctr">
              <a:lnSpc>
                <a:spcPct val="150000"/>
              </a:lnSpc>
            </a:pPr>
            <a:r>
              <a:rPr lang="en-AU" sz="1350" dirty="0"/>
              <a:t>Maintenance work orders</a:t>
            </a:r>
          </a:p>
          <a:p>
            <a:pPr algn="ctr">
              <a:lnSpc>
                <a:spcPct val="150000"/>
              </a:lnSpc>
            </a:pPr>
            <a:r>
              <a:rPr lang="en-AU" sz="1350" dirty="0"/>
              <a:t>Doctor’s notes</a:t>
            </a:r>
          </a:p>
        </p:txBody>
      </p:sp>
      <p:sp>
        <p:nvSpPr>
          <p:cNvPr id="29" name="TextBox 28">
            <a:extLst>
              <a:ext uri="{FF2B5EF4-FFF2-40B4-BE49-F238E27FC236}">
                <a16:creationId xmlns:a16="http://schemas.microsoft.com/office/drawing/2014/main" id="{A8A086A7-5E57-4424-ADDD-02BD929E0F61}"/>
              </a:ext>
            </a:extLst>
          </p:cNvPr>
          <p:cNvSpPr txBox="1"/>
          <p:nvPr/>
        </p:nvSpPr>
        <p:spPr>
          <a:xfrm>
            <a:off x="2374779" y="3611326"/>
            <a:ext cx="2246045" cy="1027204"/>
          </a:xfrm>
          <a:prstGeom prst="rect">
            <a:avLst/>
          </a:prstGeom>
          <a:noFill/>
        </p:spPr>
        <p:txBody>
          <a:bodyPr wrap="square" rtlCol="0">
            <a:spAutoFit/>
          </a:bodyPr>
          <a:lstStyle/>
          <a:p>
            <a:pPr algn="ctr">
              <a:lnSpc>
                <a:spcPct val="150000"/>
              </a:lnSpc>
            </a:pPr>
            <a:r>
              <a:rPr lang="en-AU" sz="1350" dirty="0"/>
              <a:t>Social media posts</a:t>
            </a:r>
          </a:p>
          <a:p>
            <a:pPr algn="ctr">
              <a:lnSpc>
                <a:spcPct val="150000"/>
              </a:lnSpc>
            </a:pPr>
            <a:r>
              <a:rPr lang="en-AU" sz="1350" dirty="0"/>
              <a:t>Emails</a:t>
            </a:r>
          </a:p>
          <a:p>
            <a:pPr algn="ctr">
              <a:lnSpc>
                <a:spcPct val="150000"/>
              </a:lnSpc>
            </a:pPr>
            <a:r>
              <a:rPr lang="en-AU" sz="1350" dirty="0"/>
              <a:t>Text messages</a:t>
            </a:r>
          </a:p>
        </p:txBody>
      </p:sp>
      <p:sp>
        <p:nvSpPr>
          <p:cNvPr id="30" name="TextBox 29">
            <a:extLst>
              <a:ext uri="{FF2B5EF4-FFF2-40B4-BE49-F238E27FC236}">
                <a16:creationId xmlns:a16="http://schemas.microsoft.com/office/drawing/2014/main" id="{E14B2047-AAFE-4147-8147-8E94A3CE8966}"/>
              </a:ext>
            </a:extLst>
          </p:cNvPr>
          <p:cNvSpPr txBox="1"/>
          <p:nvPr/>
        </p:nvSpPr>
        <p:spPr>
          <a:xfrm>
            <a:off x="4505422" y="3611326"/>
            <a:ext cx="2246045" cy="715581"/>
          </a:xfrm>
          <a:prstGeom prst="rect">
            <a:avLst/>
          </a:prstGeom>
          <a:noFill/>
        </p:spPr>
        <p:txBody>
          <a:bodyPr wrap="square" rtlCol="0">
            <a:spAutoFit/>
          </a:bodyPr>
          <a:lstStyle/>
          <a:p>
            <a:pPr algn="ctr">
              <a:lnSpc>
                <a:spcPct val="150000"/>
              </a:lnSpc>
            </a:pPr>
            <a:r>
              <a:rPr lang="en-AU" sz="1350" dirty="0"/>
              <a:t>Academic documents</a:t>
            </a:r>
          </a:p>
          <a:p>
            <a:pPr algn="ctr">
              <a:lnSpc>
                <a:spcPct val="150000"/>
              </a:lnSpc>
            </a:pPr>
            <a:r>
              <a:rPr lang="en-AU" sz="1350" dirty="0"/>
              <a:t>Movie reviews</a:t>
            </a:r>
          </a:p>
        </p:txBody>
      </p:sp>
      <p:sp>
        <p:nvSpPr>
          <p:cNvPr id="31" name="TextBox 30">
            <a:extLst>
              <a:ext uri="{FF2B5EF4-FFF2-40B4-BE49-F238E27FC236}">
                <a16:creationId xmlns:a16="http://schemas.microsoft.com/office/drawing/2014/main" id="{8D282C49-AB68-4D62-87BA-EFA55061EFB6}"/>
              </a:ext>
            </a:extLst>
          </p:cNvPr>
          <p:cNvSpPr txBox="1"/>
          <p:nvPr/>
        </p:nvSpPr>
        <p:spPr>
          <a:xfrm>
            <a:off x="6671574" y="3611326"/>
            <a:ext cx="2246045" cy="1027204"/>
          </a:xfrm>
          <a:prstGeom prst="rect">
            <a:avLst/>
          </a:prstGeom>
          <a:noFill/>
        </p:spPr>
        <p:txBody>
          <a:bodyPr wrap="square" rtlCol="0">
            <a:spAutoFit/>
          </a:bodyPr>
          <a:lstStyle/>
          <a:p>
            <a:pPr algn="ctr">
              <a:lnSpc>
                <a:spcPct val="150000"/>
              </a:lnSpc>
            </a:pPr>
            <a:r>
              <a:rPr lang="en-AU" sz="1350" dirty="0"/>
              <a:t>Wiki documents</a:t>
            </a:r>
          </a:p>
          <a:p>
            <a:pPr algn="ctr">
              <a:lnSpc>
                <a:spcPct val="150000"/>
              </a:lnSpc>
            </a:pPr>
            <a:r>
              <a:rPr lang="en-AU" sz="1350" dirty="0"/>
              <a:t>News reports</a:t>
            </a:r>
          </a:p>
          <a:p>
            <a:pPr algn="ctr">
              <a:lnSpc>
                <a:spcPct val="150000"/>
              </a:lnSpc>
            </a:pPr>
            <a:r>
              <a:rPr lang="en-AU" sz="1350" dirty="0"/>
              <a:t>Books</a:t>
            </a:r>
          </a:p>
        </p:txBody>
      </p:sp>
      <p:sp>
        <p:nvSpPr>
          <p:cNvPr id="22" name="TextBox 21">
            <a:extLst>
              <a:ext uri="{FF2B5EF4-FFF2-40B4-BE49-F238E27FC236}">
                <a16:creationId xmlns:a16="http://schemas.microsoft.com/office/drawing/2014/main" id="{A43EB1BC-51CF-4759-895A-FF0CD83C9811}"/>
              </a:ext>
            </a:extLst>
          </p:cNvPr>
          <p:cNvSpPr txBox="1"/>
          <p:nvPr/>
        </p:nvSpPr>
        <p:spPr>
          <a:xfrm>
            <a:off x="-81014" y="2656508"/>
            <a:ext cx="1362725" cy="507831"/>
          </a:xfrm>
          <a:prstGeom prst="rect">
            <a:avLst/>
          </a:prstGeom>
          <a:noFill/>
        </p:spPr>
        <p:txBody>
          <a:bodyPr wrap="square" rtlCol="0">
            <a:spAutoFit/>
          </a:bodyPr>
          <a:lstStyle/>
          <a:p>
            <a:pPr algn="ctr"/>
            <a:r>
              <a:rPr lang="en-AU" sz="1350" b="1" dirty="0">
                <a:solidFill>
                  <a:srgbClr val="144376"/>
                </a:solidFill>
              </a:rPr>
              <a:t>Technical language</a:t>
            </a:r>
          </a:p>
        </p:txBody>
      </p:sp>
      <p:sp>
        <p:nvSpPr>
          <p:cNvPr id="3" name="Text Placeholder 2"/>
          <p:cNvSpPr>
            <a:spLocks noGrp="1"/>
          </p:cNvSpPr>
          <p:nvPr>
            <p:ph type="body" sz="quarter" idx="10"/>
          </p:nvPr>
        </p:nvSpPr>
        <p:spPr/>
        <p:txBody>
          <a:bodyPr/>
          <a:lstStyle/>
          <a:p>
            <a:r>
              <a:rPr lang="en-AU" dirty="0"/>
              <a:t>Short Text Taxonomy</a:t>
            </a:r>
          </a:p>
        </p:txBody>
      </p:sp>
      <p:sp>
        <p:nvSpPr>
          <p:cNvPr id="24" name="Text Placeholder 4"/>
          <p:cNvSpPr>
            <a:spLocks noGrp="1"/>
          </p:cNvSpPr>
          <p:nvPr>
            <p:ph type="body" sz="quarter" idx="13"/>
          </p:nvPr>
        </p:nvSpPr>
        <p:spPr>
          <a:xfrm>
            <a:off x="463176" y="4784046"/>
            <a:ext cx="6950075" cy="216647"/>
          </a:xfrm>
        </p:spPr>
        <p:txBody>
          <a:bodyPr vert="horz" lIns="91440" tIns="45720" rIns="91440" bIns="45720" rtlCol="0" anchor="t">
            <a:noAutofit/>
          </a:bodyPr>
          <a:lstStyle/>
          <a:p>
            <a:r>
              <a:rPr lang="en-US" dirty="0">
                <a:ea typeface="+mn-lt"/>
                <a:cs typeface="+mn-lt"/>
              </a:rPr>
              <a:t>Associate Prof. Wei Liu &amp; Tyler </a:t>
            </a:r>
            <a:r>
              <a:rPr lang="en-US" dirty="0" err="1">
                <a:ea typeface="+mn-lt"/>
                <a:cs typeface="+mn-lt"/>
              </a:rPr>
              <a:t>Bikaun</a:t>
            </a:r>
            <a:r>
              <a:rPr lang="en-US" dirty="0">
                <a:ea typeface="+mn-lt"/>
                <a:cs typeface="+mn-lt"/>
              </a:rPr>
              <a:t>, UWA</a:t>
            </a:r>
            <a:endParaRPr lang="en-AU" dirty="0">
              <a:ea typeface="+mn-lt"/>
              <a:cs typeface="+mn-lt"/>
            </a:endParaRPr>
          </a:p>
        </p:txBody>
      </p:sp>
    </p:spTree>
    <p:extLst>
      <p:ext uri="{BB962C8B-B14F-4D97-AF65-F5344CB8AC3E}">
        <p14:creationId xmlns:p14="http://schemas.microsoft.com/office/powerpoint/2010/main" val="2215720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Knowledge Graph Construction from Text – Text2KG Pipeline</a:t>
            </a:r>
          </a:p>
        </p:txBody>
      </p:sp>
      <p:sp>
        <p:nvSpPr>
          <p:cNvPr id="5" name="Text Placeholder 4"/>
          <p:cNvSpPr>
            <a:spLocks noGrp="1"/>
          </p:cNvSpPr>
          <p:nvPr>
            <p:ph type="body" sz="quarter" idx="13"/>
          </p:nvPr>
        </p:nvSpPr>
        <p:spPr/>
        <p:txBody>
          <a:bodyPr/>
          <a:lstStyle/>
          <a:p>
            <a:r>
              <a:rPr lang="en-US" dirty="0"/>
              <a:t>Associate Prof. Wei Liu &amp; Tyler </a:t>
            </a:r>
            <a:r>
              <a:rPr lang="en-US" dirty="0" err="1"/>
              <a:t>Bikaun,</a:t>
            </a:r>
            <a:r>
              <a:rPr lang="en-US" dirty="0"/>
              <a:t> UWA</a:t>
            </a:r>
          </a:p>
        </p:txBody>
      </p:sp>
      <p:sp>
        <p:nvSpPr>
          <p:cNvPr id="6" name="Text Placeholder 5"/>
          <p:cNvSpPr>
            <a:spLocks noGrp="1"/>
          </p:cNvSpPr>
          <p:nvPr>
            <p:ph type="body" sz="quarter" idx="11"/>
          </p:nvPr>
        </p:nvSpPr>
        <p:spPr>
          <a:xfrm>
            <a:off x="463176" y="1489518"/>
            <a:ext cx="6950075" cy="2763335"/>
          </a:xfrm>
        </p:spPr>
        <p:txBody>
          <a:bodyPr>
            <a:normAutofit fontScale="92500" lnSpcReduction="20000"/>
          </a:bodyPr>
          <a:lstStyle/>
          <a:p>
            <a:pPr marL="0" lvl="0" indent="0">
              <a:buNone/>
            </a:pPr>
            <a:r>
              <a:rPr lang="en-AU" b="1" dirty="0">
                <a:solidFill>
                  <a:srgbClr val="A40F6C"/>
                </a:solidFill>
              </a:rPr>
              <a:t>Knowledge Graph Construction From Text</a:t>
            </a:r>
          </a:p>
          <a:p>
            <a:pPr marL="0" lvl="0" indent="0">
              <a:buNone/>
            </a:pPr>
            <a:endParaRPr lang="en-AU" b="1" dirty="0">
              <a:solidFill>
                <a:srgbClr val="A40F6C"/>
              </a:solidFill>
            </a:endParaRPr>
          </a:p>
          <a:p>
            <a:r>
              <a:rPr lang="en-AU" sz="1600" dirty="0"/>
              <a:t>A knowledge graph (KG) is a graph-structured knowledge base that stores knowledge in the form of the relation between entities.</a:t>
            </a:r>
          </a:p>
          <a:p>
            <a:endParaRPr lang="en-AU" sz="1600" dirty="0"/>
          </a:p>
          <a:p>
            <a:r>
              <a:rPr lang="en-AU" sz="1600" dirty="0"/>
              <a:t>Subtasks of Knowledge Graph Construction </a:t>
            </a:r>
          </a:p>
          <a:p>
            <a:pPr lvl="1"/>
            <a:r>
              <a:rPr lang="en-AU" sz="1600" dirty="0"/>
              <a:t>Entity Extraction</a:t>
            </a:r>
          </a:p>
          <a:p>
            <a:pPr lvl="1"/>
            <a:r>
              <a:rPr lang="en-AU" sz="1600" dirty="0"/>
              <a:t>Relation Extraction</a:t>
            </a:r>
          </a:p>
          <a:p>
            <a:pPr lvl="1"/>
            <a:r>
              <a:rPr lang="en-AU" sz="1600" dirty="0"/>
              <a:t>Axiom Extraction </a:t>
            </a:r>
          </a:p>
          <a:p>
            <a:pPr lvl="1"/>
            <a:endParaRPr lang="en-AU" sz="1600" dirty="0"/>
          </a:p>
          <a:p>
            <a:r>
              <a:rPr lang="en-AU" sz="1600" dirty="0"/>
              <a:t>Note that we do not attempt to link to an existing KG such as Freebase, </a:t>
            </a:r>
            <a:r>
              <a:rPr lang="en-AU" sz="1600" dirty="0" err="1"/>
              <a:t>DBPedia</a:t>
            </a:r>
            <a:r>
              <a:rPr lang="en-AU" sz="1600" dirty="0"/>
              <a:t>, YAGO, and NELL.</a:t>
            </a:r>
          </a:p>
          <a:p>
            <a:pPr lvl="1"/>
            <a:endParaRPr lang="en-US" dirty="0"/>
          </a:p>
        </p:txBody>
      </p:sp>
    </p:spTree>
    <p:extLst>
      <p:ext uri="{BB962C8B-B14F-4D97-AF65-F5344CB8AC3E}">
        <p14:creationId xmlns:p14="http://schemas.microsoft.com/office/powerpoint/2010/main" val="2059651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&amp; Tyler </a:t>
            </a:r>
            <a:r>
              <a:rPr lang="en-US" dirty="0" err="1"/>
              <a:t>Bikaun,</a:t>
            </a:r>
            <a:r>
              <a:rPr lang="en-US" dirty="0"/>
              <a:t>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ICDM Knowledge Graph Contest 2019</a:t>
            </a:r>
          </a:p>
          <a:p>
            <a:pPr marL="0" lvl="0" indent="0">
              <a:buNone/>
            </a:pPr>
            <a:endParaRPr lang="en-AU" b="1" dirty="0">
              <a:solidFill>
                <a:srgbClr val="A40F6C"/>
              </a:solidFill>
            </a:endParaRPr>
          </a:p>
          <a:p>
            <a:pPr marL="457200" lvl="1" indent="0">
              <a:buNone/>
            </a:pPr>
            <a:endParaRPr lang="en-US" dirty="0"/>
          </a:p>
        </p:txBody>
      </p:sp>
      <p:pic>
        <p:nvPicPr>
          <p:cNvPr id="8"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4476" y="1656775"/>
            <a:ext cx="5283200" cy="2721997"/>
          </a:xfrm>
          <a:prstGeom prst="rect">
            <a:avLst/>
          </a:prstGeom>
        </p:spPr>
      </p:pic>
      <p:sp>
        <p:nvSpPr>
          <p:cNvPr id="2" name="Rectangle 1"/>
          <p:cNvSpPr/>
          <p:nvPr/>
        </p:nvSpPr>
        <p:spPr>
          <a:xfrm>
            <a:off x="463176" y="4306992"/>
            <a:ext cx="8305800" cy="523220"/>
          </a:xfrm>
          <a:prstGeom prst="rect">
            <a:avLst/>
          </a:prstGeom>
        </p:spPr>
        <p:txBody>
          <a:bodyPr wrap="square">
            <a:spAutoFit/>
          </a:bodyPr>
          <a:lstStyle/>
          <a:p>
            <a:r>
              <a:rPr lang="en-AU" sz="1400" dirty="0"/>
              <a:t>M. Stewart, M. </a:t>
            </a:r>
            <a:r>
              <a:rPr lang="en-AU" sz="1400" dirty="0" err="1"/>
              <a:t>Enkhsaikhan</a:t>
            </a:r>
            <a:r>
              <a:rPr lang="en-AU" sz="1400" dirty="0"/>
              <a:t> and W. Liu, "ICDM 2019 Knowledge Graph Contest: Team UWA," </a:t>
            </a:r>
            <a:r>
              <a:rPr lang="en-AU" sz="1400" i="1" dirty="0"/>
              <a:t>2019 IEEE International Conference on Data Mining (ICDM)</a:t>
            </a:r>
            <a:r>
              <a:rPr lang="en-AU" sz="1400" dirty="0"/>
              <a:t>, Beijing, China, 2019, pp. 1546-1551.</a:t>
            </a:r>
          </a:p>
        </p:txBody>
      </p:sp>
    </p:spTree>
    <p:extLst>
      <p:ext uri="{BB962C8B-B14F-4D97-AF65-F5344CB8AC3E}">
        <p14:creationId xmlns:p14="http://schemas.microsoft.com/office/powerpoint/2010/main" val="2096427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&amp; Tyler </a:t>
            </a:r>
            <a:r>
              <a:rPr lang="en-US" dirty="0" err="1"/>
              <a:t>Bikaun,</a:t>
            </a:r>
            <a:r>
              <a:rPr lang="en-US" dirty="0"/>
              <a:t>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ClrTx/>
              <a:buNone/>
            </a:pPr>
            <a:r>
              <a:rPr lang="en-AU" b="1" dirty="0">
                <a:solidFill>
                  <a:srgbClr val="A40F6C"/>
                </a:solidFill>
              </a:rPr>
              <a:t>Text Cleaning and Text Processing</a:t>
            </a:r>
          </a:p>
          <a:p>
            <a:pPr marL="0" lvl="0" indent="0">
              <a:buNone/>
            </a:pPr>
            <a:endParaRPr lang="en-AU" b="1" dirty="0">
              <a:solidFill>
                <a:srgbClr val="A40F6C"/>
              </a:solidFill>
            </a:endParaRPr>
          </a:p>
          <a:p>
            <a:pPr marL="457200" lvl="1" indent="0">
              <a:buNone/>
            </a:pPr>
            <a:endParaRPr lang="en-US" dirty="0"/>
          </a:p>
        </p:txBody>
      </p:sp>
      <p:pic>
        <p:nvPicPr>
          <p:cNvPr id="9"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23676" y="1286318"/>
            <a:ext cx="5213075" cy="3456310"/>
          </a:xfrm>
          <a:prstGeom prst="rect">
            <a:avLst/>
          </a:prstGeom>
          <a:ln>
            <a:solidFill>
              <a:schemeClr val="accent5"/>
            </a:solidFill>
          </a:ln>
        </p:spPr>
      </p:pic>
      <p:sp>
        <p:nvSpPr>
          <p:cNvPr id="10" name="Rounded Rectangle 9"/>
          <p:cNvSpPr/>
          <p:nvPr/>
        </p:nvSpPr>
        <p:spPr>
          <a:xfrm>
            <a:off x="467841" y="1601754"/>
            <a:ext cx="2846859" cy="1428711"/>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Cleaning: </a:t>
            </a:r>
            <a:r>
              <a:rPr lang="en-AU" sz="1400" dirty="0">
                <a:solidFill>
                  <a:schemeClr val="tx1"/>
                </a:solidFill>
              </a:rPr>
              <a:t>special</a:t>
            </a:r>
          </a:p>
          <a:p>
            <a:r>
              <a:rPr lang="en-AU" sz="1400" dirty="0">
                <a:solidFill>
                  <a:schemeClr val="tx1"/>
                </a:solidFill>
              </a:rPr>
              <a:t>characters such as hyphen and quotation marks and also break</a:t>
            </a:r>
          </a:p>
          <a:p>
            <a:r>
              <a:rPr lang="en-AU" sz="1400" dirty="0">
                <a:solidFill>
                  <a:schemeClr val="tx1"/>
                </a:solidFill>
              </a:rPr>
              <a:t>sentences joined together with no space between them.</a:t>
            </a:r>
          </a:p>
        </p:txBody>
      </p:sp>
      <p:sp>
        <p:nvSpPr>
          <p:cNvPr id="11" name="Rounded Rectangle 10"/>
          <p:cNvSpPr/>
          <p:nvPr/>
        </p:nvSpPr>
        <p:spPr>
          <a:xfrm>
            <a:off x="455966" y="3221983"/>
            <a:ext cx="2858734" cy="1172217"/>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processing: </a:t>
            </a:r>
            <a:r>
              <a:rPr lang="en-AU" sz="1400" dirty="0">
                <a:solidFill>
                  <a:schemeClr val="tx1"/>
                </a:solidFill>
              </a:rPr>
              <a:t>The text is processed through tokenisation,</a:t>
            </a:r>
          </a:p>
          <a:p>
            <a:r>
              <a:rPr lang="en-AU" sz="1400" dirty="0">
                <a:solidFill>
                  <a:schemeClr val="tx1"/>
                </a:solidFill>
              </a:rPr>
              <a:t>POS tagging, entity recognition and dependency parsing</a:t>
            </a:r>
          </a:p>
          <a:p>
            <a:r>
              <a:rPr lang="en-AU" sz="1400" dirty="0">
                <a:solidFill>
                  <a:schemeClr val="tx1"/>
                </a:solidFill>
              </a:rPr>
              <a:t>steps using </a:t>
            </a:r>
            <a:r>
              <a:rPr lang="en-AU" sz="1400" dirty="0" err="1">
                <a:solidFill>
                  <a:schemeClr val="tx1"/>
                </a:solidFill>
              </a:rPr>
              <a:t>SpaCy</a:t>
            </a:r>
            <a:r>
              <a:rPr lang="en-AU" sz="1400" dirty="0">
                <a:solidFill>
                  <a:schemeClr val="tx1"/>
                </a:solidFill>
              </a:rPr>
              <a:t>.</a:t>
            </a:r>
          </a:p>
        </p:txBody>
      </p:sp>
    </p:spTree>
    <p:extLst>
      <p:ext uri="{BB962C8B-B14F-4D97-AF65-F5344CB8AC3E}">
        <p14:creationId xmlns:p14="http://schemas.microsoft.com/office/powerpoint/2010/main" val="1800826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&amp; Tyler </a:t>
            </a:r>
            <a:r>
              <a:rPr lang="en-US" dirty="0" err="1"/>
              <a:t>Bikaun,</a:t>
            </a:r>
            <a:r>
              <a:rPr lang="en-US" dirty="0"/>
              <a:t> UWA</a:t>
            </a:r>
          </a:p>
        </p:txBody>
      </p:sp>
      <p:sp>
        <p:nvSpPr>
          <p:cNvPr id="6" name="Text Placeholder 5"/>
          <p:cNvSpPr>
            <a:spLocks noGrp="1"/>
          </p:cNvSpPr>
          <p:nvPr>
            <p:ph type="body" sz="quarter" idx="11"/>
          </p:nvPr>
        </p:nvSpPr>
        <p:spPr>
          <a:xfrm>
            <a:off x="463176" y="1184718"/>
            <a:ext cx="6950075" cy="2763335"/>
          </a:xfrm>
        </p:spPr>
        <p:txBody>
          <a:bodyPr>
            <a:normAutofit/>
          </a:bodyPr>
          <a:lstStyle/>
          <a:p>
            <a:pPr marL="0" lvl="0" indent="0">
              <a:buClrTx/>
              <a:buNone/>
            </a:pPr>
            <a:r>
              <a:rPr lang="en-AU" b="1" dirty="0">
                <a:solidFill>
                  <a:srgbClr val="A40F6C"/>
                </a:solidFill>
              </a:rPr>
              <a:t>Phrase Identification – Linguistic Rules</a:t>
            </a:r>
          </a:p>
          <a:p>
            <a:pPr marL="0" lvl="0" indent="0">
              <a:buNone/>
            </a:pPr>
            <a:endParaRPr lang="en-AU" b="1" dirty="0">
              <a:solidFill>
                <a:srgbClr val="A40F6C"/>
              </a:solidFill>
            </a:endParaRPr>
          </a:p>
          <a:p>
            <a:pPr marL="457200" lvl="1" indent="0">
              <a:buNone/>
            </a:pPr>
            <a:endParaRPr lang="en-US" dirty="0"/>
          </a:p>
        </p:txBody>
      </p:sp>
      <p:pic>
        <p:nvPicPr>
          <p:cNvPr id="15"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b="8955"/>
          <a:stretch/>
        </p:blipFill>
        <p:spPr>
          <a:xfrm>
            <a:off x="3446756" y="1479024"/>
            <a:ext cx="5526678" cy="3294292"/>
          </a:xfrm>
          <a:prstGeom prst="rect">
            <a:avLst/>
          </a:prstGeom>
          <a:ln>
            <a:solidFill>
              <a:schemeClr val="accent5"/>
            </a:solidFill>
          </a:ln>
        </p:spPr>
      </p:pic>
      <p:sp>
        <p:nvSpPr>
          <p:cNvPr id="16" name="Rounded Rectangle 15"/>
          <p:cNvSpPr/>
          <p:nvPr/>
        </p:nvSpPr>
        <p:spPr>
          <a:xfrm>
            <a:off x="463176" y="1748498"/>
            <a:ext cx="2817544" cy="1136774"/>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Noun Phrase Chunking: </a:t>
            </a:r>
          </a:p>
          <a:p>
            <a:pPr marL="285750" indent="-285750">
              <a:buFont typeface="Arial" panose="020B0604020202020204" pitchFamily="34" charset="0"/>
              <a:buChar char="•"/>
            </a:pPr>
            <a:r>
              <a:rPr lang="en-AU" sz="1400" dirty="0">
                <a:solidFill>
                  <a:schemeClr val="tx1"/>
                </a:solidFill>
              </a:rPr>
              <a:t>NP</a:t>
            </a:r>
          </a:p>
          <a:p>
            <a:pPr marL="285750" indent="-285750">
              <a:buFont typeface="Arial" panose="020B0604020202020204" pitchFamily="34" charset="0"/>
              <a:buChar char="•"/>
            </a:pPr>
            <a:r>
              <a:rPr lang="en-AU" sz="1400" dirty="0">
                <a:solidFill>
                  <a:schemeClr val="tx1"/>
                </a:solidFill>
              </a:rPr>
              <a:t>(NP)</a:t>
            </a:r>
          </a:p>
          <a:p>
            <a:pPr marL="285750" indent="-285750">
              <a:buFont typeface="Arial" panose="020B0604020202020204" pitchFamily="34" charset="0"/>
              <a:buChar char="•"/>
            </a:pPr>
            <a:r>
              <a:rPr lang="pl-PL" sz="1400" dirty="0">
                <a:solidFill>
                  <a:schemeClr val="tx1"/>
                </a:solidFill>
              </a:rPr>
              <a:t>NP + of + NP</a:t>
            </a:r>
            <a:r>
              <a:rPr lang="en-AU" sz="1400" dirty="0">
                <a:solidFill>
                  <a:schemeClr val="tx1"/>
                </a:solidFill>
              </a:rPr>
              <a:t> </a:t>
            </a:r>
          </a:p>
          <a:p>
            <a:pPr marL="285750" indent="-285750">
              <a:buFont typeface="Arial" panose="020B0604020202020204" pitchFamily="34" charset="0"/>
              <a:buChar char="•"/>
            </a:pPr>
            <a:r>
              <a:rPr lang="en-AU" sz="1400" dirty="0">
                <a:solidFill>
                  <a:schemeClr val="tx1"/>
                </a:solidFill>
              </a:rPr>
              <a:t>NP + NP</a:t>
            </a:r>
          </a:p>
        </p:txBody>
      </p:sp>
      <p:sp>
        <p:nvSpPr>
          <p:cNvPr id="17" name="Rounded Rectangle 16"/>
          <p:cNvSpPr/>
          <p:nvPr/>
        </p:nvSpPr>
        <p:spPr>
          <a:xfrm>
            <a:off x="463176" y="3266272"/>
            <a:ext cx="2817544" cy="1136774"/>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Verb Phrase Chunking:</a:t>
            </a:r>
          </a:p>
          <a:p>
            <a:pPr marL="285750" indent="-285750">
              <a:buFont typeface="Arial" panose="020B0604020202020204" pitchFamily="34" charset="0"/>
              <a:buChar char="•"/>
            </a:pPr>
            <a:r>
              <a:rPr lang="fr-FR" sz="1400" dirty="0">
                <a:solidFill>
                  <a:schemeClr val="tx1"/>
                </a:solidFill>
              </a:rPr>
              <a:t>VERB + PART </a:t>
            </a:r>
          </a:p>
          <a:p>
            <a:pPr marL="285750" indent="-285750">
              <a:buFont typeface="Arial" panose="020B0604020202020204" pitchFamily="34" charset="0"/>
              <a:buChar char="•"/>
            </a:pPr>
            <a:r>
              <a:rPr lang="en-AU" sz="1400" dirty="0">
                <a:solidFill>
                  <a:schemeClr val="tx1"/>
                </a:solidFill>
              </a:rPr>
              <a:t>VERB + ADP </a:t>
            </a:r>
          </a:p>
          <a:p>
            <a:pPr marL="285750" indent="-285750">
              <a:buFont typeface="Arial" panose="020B0604020202020204" pitchFamily="34" charset="0"/>
              <a:buChar char="•"/>
            </a:pPr>
            <a:r>
              <a:rPr lang="de-DE" sz="1400" dirty="0">
                <a:solidFill>
                  <a:schemeClr val="tx1"/>
                </a:solidFill>
              </a:rPr>
              <a:t>ADP + VERB</a:t>
            </a:r>
          </a:p>
          <a:p>
            <a:pPr marL="285750" indent="-285750">
              <a:buFont typeface="Arial" panose="020B0604020202020204" pitchFamily="34" charset="0"/>
              <a:buChar char="•"/>
            </a:pPr>
            <a:r>
              <a:rPr lang="fr-FR" sz="1400" dirty="0">
                <a:solidFill>
                  <a:schemeClr val="tx1"/>
                </a:solidFill>
              </a:rPr>
              <a:t>PART + VERB</a:t>
            </a:r>
            <a:r>
              <a:rPr lang="de-DE" sz="1400" dirty="0"/>
              <a:t>11ERB</a:t>
            </a:r>
            <a:endParaRPr lang="en-AU" sz="1400" dirty="0">
              <a:solidFill>
                <a:schemeClr val="tx1"/>
              </a:solidFill>
            </a:endParaRPr>
          </a:p>
        </p:txBody>
      </p:sp>
    </p:spTree>
    <p:extLst>
      <p:ext uri="{BB962C8B-B14F-4D97-AF65-F5344CB8AC3E}">
        <p14:creationId xmlns:p14="http://schemas.microsoft.com/office/powerpoint/2010/main" val="2367633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30770-878D-F146-BCA6-E014106634D6}"/>
              </a:ext>
            </a:extLst>
          </p:cNvPr>
          <p:cNvSpPr txBox="1"/>
          <p:nvPr/>
        </p:nvSpPr>
        <p:spPr>
          <a:xfrm>
            <a:off x="2209800" y="2819400"/>
            <a:ext cx="184731" cy="369332"/>
          </a:xfrm>
          <a:prstGeom prst="rect">
            <a:avLst/>
          </a:prstGeom>
          <a:noFill/>
        </p:spPr>
        <p:txBody>
          <a:bodyPr wrap="none" rtlCol="0">
            <a:spAutoFit/>
          </a:bodyPr>
          <a:lstStyle/>
          <a:p>
            <a:endParaRPr lang="en-US" dirty="0"/>
          </a:p>
        </p:txBody>
      </p:sp>
      <p:sp>
        <p:nvSpPr>
          <p:cNvPr id="5" name="Text Placeholder 1">
            <a:extLst>
              <a:ext uri="{FF2B5EF4-FFF2-40B4-BE49-F238E27FC236}">
                <a16:creationId xmlns:a16="http://schemas.microsoft.com/office/drawing/2014/main" id="{880D250B-7BAB-C64B-8B3C-D26FA4B9BC97}"/>
              </a:ext>
            </a:extLst>
          </p:cNvPr>
          <p:cNvSpPr txBox="1">
            <a:spLocks/>
          </p:cNvSpPr>
          <p:nvPr/>
        </p:nvSpPr>
        <p:spPr>
          <a:xfrm>
            <a:off x="1605618" y="518722"/>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b="1" dirty="0">
                <a:solidFill>
                  <a:schemeClr val="accent2"/>
                </a:solidFill>
                <a:latin typeface="Calibri" panose="020F0502020204030204" pitchFamily="34" charset="0"/>
                <a:cs typeface="Calibri" panose="020F0502020204030204" pitchFamily="34" charset="0"/>
              </a:rPr>
              <a:t>Day 12: Special Data Types - Natural Language Processing &amp; Text Mining</a:t>
            </a:r>
          </a:p>
          <a:p>
            <a:pPr marL="0" indent="0">
              <a:spcBef>
                <a:spcPts val="0"/>
              </a:spcBef>
              <a:buNone/>
            </a:pPr>
            <a:endParaRPr lang="en-US" sz="12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1932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AU" i="1" dirty="0" err="1"/>
              <a:t>NeuralCoref</a:t>
            </a:r>
            <a:r>
              <a:rPr lang="en-AU" dirty="0"/>
              <a:t>: </a:t>
            </a:r>
            <a:r>
              <a:rPr lang="en-AU" dirty="0">
                <a:latin typeface="NimbusRomNo9L-Regu"/>
              </a:rPr>
              <a:t>https://github.com/huggingface/neuralcoref</a:t>
            </a:r>
            <a:endParaRPr lang="en-AU" dirty="0"/>
          </a:p>
        </p:txBody>
      </p:sp>
      <p:sp>
        <p:nvSpPr>
          <p:cNvPr id="6" name="Text Placeholder 5"/>
          <p:cNvSpPr>
            <a:spLocks noGrp="1"/>
          </p:cNvSpPr>
          <p:nvPr>
            <p:ph type="body" sz="quarter" idx="11"/>
          </p:nvPr>
        </p:nvSpPr>
        <p:spPr>
          <a:xfrm>
            <a:off x="463176" y="1057718"/>
            <a:ext cx="6950075" cy="2763335"/>
          </a:xfrm>
        </p:spPr>
        <p:txBody>
          <a:bodyPr>
            <a:normAutofit/>
          </a:bodyPr>
          <a:lstStyle/>
          <a:p>
            <a:pPr marL="0" lvl="0" indent="0">
              <a:buClrTx/>
              <a:buNone/>
            </a:pPr>
            <a:r>
              <a:rPr lang="en-AU" b="1" dirty="0">
                <a:solidFill>
                  <a:srgbClr val="A40F6C"/>
                </a:solidFill>
              </a:rPr>
              <a:t>Triple Creation and Filtering</a:t>
            </a:r>
          </a:p>
          <a:p>
            <a:pPr marL="0" lvl="0" indent="0">
              <a:buNone/>
            </a:pPr>
            <a:endParaRPr lang="en-AU" b="1" dirty="0">
              <a:solidFill>
                <a:srgbClr val="A40F6C"/>
              </a:solidFill>
            </a:endParaRPr>
          </a:p>
          <a:p>
            <a:pPr marL="457200" lvl="1" indent="0">
              <a:buNone/>
            </a:pPr>
            <a:endParaRPr lang="en-US" dirty="0"/>
          </a:p>
        </p:txBody>
      </p:sp>
      <p:pic>
        <p:nvPicPr>
          <p:cNvPr id="10"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r="16509"/>
          <a:stretch/>
        </p:blipFill>
        <p:spPr>
          <a:xfrm rot="5400000">
            <a:off x="3825865" y="-191002"/>
            <a:ext cx="1615844" cy="8132455"/>
          </a:xfrm>
          <a:prstGeom prst="rect">
            <a:avLst/>
          </a:prstGeom>
          <a:ln>
            <a:solidFill>
              <a:schemeClr val="accent5"/>
            </a:solidFill>
          </a:ln>
        </p:spPr>
      </p:pic>
      <p:sp>
        <p:nvSpPr>
          <p:cNvPr id="11" name="Rounded Rectangle 10"/>
          <p:cNvSpPr/>
          <p:nvPr/>
        </p:nvSpPr>
        <p:spPr>
          <a:xfrm>
            <a:off x="210855" y="1402953"/>
            <a:ext cx="1725151"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COREF Resolution *: </a:t>
            </a:r>
          </a:p>
          <a:p>
            <a:r>
              <a:rPr lang="en-AU" sz="1200" dirty="0" err="1">
                <a:solidFill>
                  <a:schemeClr val="tx1"/>
                </a:solidFill>
              </a:rPr>
              <a:t>Coreference</a:t>
            </a:r>
            <a:r>
              <a:rPr lang="en-AU" sz="1200" dirty="0">
                <a:solidFill>
                  <a:schemeClr val="tx1"/>
                </a:solidFill>
              </a:rPr>
              <a:t> items are resolved by replacing the original phrase with the referred phrase for each item.</a:t>
            </a:r>
          </a:p>
        </p:txBody>
      </p:sp>
      <p:sp>
        <p:nvSpPr>
          <p:cNvPr id="12" name="Rounded Rectangle 11"/>
          <p:cNvSpPr/>
          <p:nvPr/>
        </p:nvSpPr>
        <p:spPr>
          <a:xfrm>
            <a:off x="2045265" y="1402953"/>
            <a:ext cx="2440502"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Creation: </a:t>
            </a:r>
            <a:r>
              <a:rPr lang="en-AU" sz="1200" dirty="0">
                <a:solidFill>
                  <a:schemeClr val="tx1"/>
                </a:solidFill>
              </a:rPr>
              <a:t>Find triples in the same sentence by finding entities before and after verb phrases; </a:t>
            </a:r>
          </a:p>
          <a:p>
            <a:r>
              <a:rPr lang="en-AU" sz="1200" dirty="0">
                <a:solidFill>
                  <a:schemeClr val="tx1"/>
                </a:solidFill>
              </a:rPr>
              <a:t>Document-level triples are obtained by finding shortest path between any pair of entities. </a:t>
            </a:r>
          </a:p>
        </p:txBody>
      </p:sp>
      <p:sp>
        <p:nvSpPr>
          <p:cNvPr id="13" name="Rounded Rectangle 12"/>
          <p:cNvSpPr/>
          <p:nvPr/>
        </p:nvSpPr>
        <p:spPr>
          <a:xfrm>
            <a:off x="4595027" y="1402953"/>
            <a:ext cx="2095860"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Filtering: </a:t>
            </a:r>
            <a:r>
              <a:rPr lang="en-AU" sz="1200" dirty="0">
                <a:solidFill>
                  <a:schemeClr val="tx1"/>
                </a:solidFill>
              </a:rPr>
              <a:t>remove any triple with a stop word as a head entity. The stop words include NLTK stop words,</a:t>
            </a:r>
          </a:p>
          <a:p>
            <a:r>
              <a:rPr lang="en-AU" sz="1200" dirty="0">
                <a:solidFill>
                  <a:schemeClr val="tx1"/>
                </a:solidFill>
              </a:rPr>
              <a:t>names of days (e.g. Monday) and names of months (e.g. January)</a:t>
            </a:r>
            <a:r>
              <a:rPr lang="en-AU" sz="1400" dirty="0">
                <a:solidFill>
                  <a:schemeClr val="tx1"/>
                </a:solidFill>
              </a:rPr>
              <a:t>.</a:t>
            </a:r>
          </a:p>
        </p:txBody>
      </p:sp>
      <p:sp>
        <p:nvSpPr>
          <p:cNvPr id="14" name="Rounded Rectangle 13"/>
          <p:cNvSpPr/>
          <p:nvPr/>
        </p:nvSpPr>
        <p:spPr>
          <a:xfrm>
            <a:off x="6800145" y="1402953"/>
            <a:ext cx="2104219"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Article Removal</a:t>
            </a:r>
            <a:r>
              <a:rPr lang="en-AU" sz="1200" dirty="0">
                <a:solidFill>
                  <a:schemeClr val="tx1"/>
                </a:solidFill>
              </a:rPr>
              <a:t>: articles (a, an, the), possessive pronouns</a:t>
            </a:r>
          </a:p>
          <a:p>
            <a:r>
              <a:rPr lang="en-AU" sz="1200" dirty="0">
                <a:solidFill>
                  <a:schemeClr val="tx1"/>
                </a:solidFill>
              </a:rPr>
              <a:t>(e.g., its, their) and demonstrative pronouns (e.g., that, these) are removed from the heads and tails.</a:t>
            </a:r>
          </a:p>
        </p:txBody>
      </p:sp>
    </p:spTree>
    <p:extLst>
      <p:ext uri="{BB962C8B-B14F-4D97-AF65-F5344CB8AC3E}">
        <p14:creationId xmlns:p14="http://schemas.microsoft.com/office/powerpoint/2010/main" val="3384584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AU" dirty="0"/>
              <a:t>Text2KG: ICDM Knowledge Graph Contest – First Prize</a:t>
            </a:r>
          </a:p>
        </p:txBody>
      </p:sp>
      <p:sp>
        <p:nvSpPr>
          <p:cNvPr id="9" name="Text Placeholder 8"/>
          <p:cNvSpPr>
            <a:spLocks noGrp="1"/>
          </p:cNvSpPr>
          <p:nvPr>
            <p:ph type="body" sz="quarter" idx="13"/>
          </p:nvPr>
        </p:nvSpPr>
        <p:spPr/>
        <p:txBody>
          <a:bodyPr/>
          <a:lstStyle/>
          <a:p>
            <a:r>
              <a:rPr lang="en-US" dirty="0"/>
              <a:t>Associate Prof. Wei Liu &amp; Tyler </a:t>
            </a:r>
            <a:r>
              <a:rPr lang="en-US" dirty="0" err="1"/>
              <a:t>Bikaun,</a:t>
            </a:r>
            <a:r>
              <a:rPr lang="en-US" dirty="0"/>
              <a:t> UWA</a:t>
            </a:r>
          </a:p>
        </p:txBody>
      </p:sp>
      <p:pic>
        <p:nvPicPr>
          <p:cNvPr id="1026" name="Picture 2" descr="UWA Campus Walks"/>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42101" y="1740182"/>
            <a:ext cx="3636266" cy="241887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00" y="1074253"/>
            <a:ext cx="2484309" cy="3312412"/>
          </a:xfrm>
          <a:prstGeom prst="rect">
            <a:avLst/>
          </a:prstGeom>
          <a:ln>
            <a:solidFill>
              <a:schemeClr val="accent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242" y="1074253"/>
            <a:ext cx="2481105" cy="3301262"/>
          </a:xfrm>
          <a:prstGeom prst="rect">
            <a:avLst/>
          </a:prstGeom>
          <a:ln>
            <a:solidFill>
              <a:schemeClr val="accent5"/>
            </a:solidFill>
          </a:ln>
        </p:spPr>
      </p:pic>
    </p:spTree>
    <p:extLst>
      <p:ext uri="{BB962C8B-B14F-4D97-AF65-F5344CB8AC3E}">
        <p14:creationId xmlns:p14="http://schemas.microsoft.com/office/powerpoint/2010/main" val="2921335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vert="horz" lIns="91440" tIns="45720" rIns="91440" bIns="45720" rtlCol="0" anchor="t">
            <a:normAutofit fontScale="62500" lnSpcReduction="20000"/>
          </a:bodyPr>
          <a:lstStyle/>
          <a:p>
            <a:r>
              <a:rPr lang="en-US" sz="7700" dirty="0"/>
              <a:t>12.1 Fundamentals of NLP</a:t>
            </a:r>
          </a:p>
          <a:p>
            <a:r>
              <a:rPr lang="en-US" b="0" dirty="0"/>
              <a:t>Text wrangling, pre-processing and analysis</a:t>
            </a:r>
            <a:endParaRPr lang="en-US" b="0" dirty="0">
              <a:cs typeface="Calibri"/>
            </a:endParaRPr>
          </a:p>
        </p:txBody>
      </p:sp>
    </p:spTree>
    <p:extLst>
      <p:ext uri="{BB962C8B-B14F-4D97-AF65-F5344CB8AC3E}">
        <p14:creationId xmlns:p14="http://schemas.microsoft.com/office/powerpoint/2010/main" val="3430361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Fundamentals of Natural Language Processing</a:t>
            </a:r>
          </a:p>
        </p:txBody>
      </p:sp>
      <p:sp>
        <p:nvSpPr>
          <p:cNvPr id="9"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 12.1 – An Introduction to the NLTK</a:t>
            </a:r>
            <a:endParaRPr lang="en-AU" sz="1000" dirty="0">
              <a:solidFill>
                <a:schemeClr val="bg1">
                  <a:lumMod val="50000"/>
                </a:schemeClr>
              </a:solidFill>
            </a:endParaRPr>
          </a:p>
        </p:txBody>
      </p:sp>
      <p:sp>
        <p:nvSpPr>
          <p:cNvPr id="15" name="Text Placeholder 3"/>
          <p:cNvSpPr>
            <a:spLocks noGrp="1"/>
          </p:cNvSpPr>
          <p:nvPr>
            <p:ph type="body" sz="quarter" idx="12"/>
          </p:nvPr>
        </p:nvSpPr>
        <p:spPr>
          <a:xfrm>
            <a:off x="463176" y="1414124"/>
            <a:ext cx="6950075" cy="216647"/>
          </a:xfrm>
        </p:spPr>
        <p:txBody>
          <a:bodyPr/>
          <a:lstStyle/>
          <a:p>
            <a:r>
              <a:rPr lang="en-AU" dirty="0"/>
              <a:t>Agenda (Hands-on Session) - An introduction to the Natural Language Tool Kit (NLTK)</a:t>
            </a:r>
          </a:p>
        </p:txBody>
      </p:sp>
      <p:sp>
        <p:nvSpPr>
          <p:cNvPr id="3" name="TextBox 2"/>
          <p:cNvSpPr txBox="1"/>
          <p:nvPr/>
        </p:nvSpPr>
        <p:spPr>
          <a:xfrm>
            <a:off x="1282517" y="1936227"/>
            <a:ext cx="2422586" cy="2585323"/>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Tokenization</a:t>
            </a:r>
          </a:p>
          <a:p>
            <a:pPr marL="285750" indent="-285750">
              <a:lnSpc>
                <a:spcPct val="150000"/>
              </a:lnSpc>
              <a:buClr>
                <a:schemeClr val="accent2"/>
              </a:buClr>
              <a:buFont typeface="Arial" panose="020B0604020202020204" pitchFamily="34" charset="0"/>
              <a:buChar char="•"/>
            </a:pPr>
            <a:r>
              <a:rPr lang="en-AU" dirty="0"/>
              <a:t>Stop-words</a:t>
            </a:r>
          </a:p>
          <a:p>
            <a:pPr marL="285750" indent="-285750">
              <a:lnSpc>
                <a:spcPct val="150000"/>
              </a:lnSpc>
              <a:buClr>
                <a:schemeClr val="accent2"/>
              </a:buClr>
              <a:buFont typeface="Arial" panose="020B0604020202020204" pitchFamily="34" charset="0"/>
              <a:buChar char="•"/>
            </a:pPr>
            <a:r>
              <a:rPr lang="en-AU" dirty="0"/>
              <a:t>Feature distributions</a:t>
            </a:r>
          </a:p>
          <a:p>
            <a:pPr marL="285750" indent="-285750">
              <a:lnSpc>
                <a:spcPct val="150000"/>
              </a:lnSpc>
              <a:buClr>
                <a:schemeClr val="accent2"/>
              </a:buClr>
              <a:buFont typeface="Arial" panose="020B0604020202020204" pitchFamily="34" charset="0"/>
              <a:buChar char="•"/>
            </a:pPr>
            <a:r>
              <a:rPr lang="en-AU" dirty="0"/>
              <a:t>N-grams</a:t>
            </a:r>
          </a:p>
          <a:p>
            <a:pPr marL="285750" indent="-285750">
              <a:lnSpc>
                <a:spcPct val="150000"/>
              </a:lnSpc>
              <a:buClr>
                <a:schemeClr val="accent2"/>
              </a:buClr>
              <a:buFont typeface="Arial" panose="020B0604020202020204" pitchFamily="34" charset="0"/>
              <a:buChar char="•"/>
            </a:pPr>
            <a:r>
              <a:rPr lang="en-AU" dirty="0"/>
              <a:t>Stemming</a:t>
            </a:r>
          </a:p>
          <a:p>
            <a:pPr marL="285750" indent="-285750">
              <a:lnSpc>
                <a:spcPct val="150000"/>
              </a:lnSpc>
              <a:buClr>
                <a:schemeClr val="accent2"/>
              </a:buClr>
              <a:buFont typeface="Arial" panose="020B0604020202020204" pitchFamily="34" charset="0"/>
              <a:buChar char="•"/>
            </a:pPr>
            <a:r>
              <a:rPr lang="en-AU" dirty="0" err="1"/>
              <a:t>Concordancing</a:t>
            </a:r>
            <a:endParaRPr lang="en-AU" dirty="0"/>
          </a:p>
        </p:txBody>
      </p:sp>
      <p:sp>
        <p:nvSpPr>
          <p:cNvPr id="8" name="TextBox 7"/>
          <p:cNvSpPr txBox="1"/>
          <p:nvPr/>
        </p:nvSpPr>
        <p:spPr>
          <a:xfrm>
            <a:off x="4987620" y="1936227"/>
            <a:ext cx="2873864" cy="2542363"/>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Dispersion plotting</a:t>
            </a:r>
          </a:p>
          <a:p>
            <a:pPr marL="285750" indent="-285750">
              <a:lnSpc>
                <a:spcPct val="150000"/>
              </a:lnSpc>
              <a:buClr>
                <a:schemeClr val="accent2"/>
              </a:buClr>
              <a:buFont typeface="Arial" panose="020B0604020202020204" pitchFamily="34" charset="0"/>
              <a:buChar char="•"/>
            </a:pPr>
            <a:r>
              <a:rPr lang="en-AU" dirty="0"/>
              <a:t>Bi-gram significance</a:t>
            </a:r>
          </a:p>
          <a:p>
            <a:pPr marL="285750" indent="-285750">
              <a:lnSpc>
                <a:spcPct val="150000"/>
              </a:lnSpc>
              <a:buClr>
                <a:schemeClr val="accent2"/>
              </a:buClr>
              <a:buFont typeface="Arial" panose="020B0604020202020204" pitchFamily="34" charset="0"/>
              <a:buChar char="•"/>
            </a:pPr>
            <a:r>
              <a:rPr lang="en-AU" dirty="0"/>
              <a:t>Word contexts</a:t>
            </a:r>
          </a:p>
          <a:p>
            <a:pPr marL="285750" indent="-285750">
              <a:lnSpc>
                <a:spcPct val="150000"/>
              </a:lnSpc>
              <a:buClr>
                <a:schemeClr val="accent2"/>
              </a:buClr>
              <a:buFont typeface="Arial" panose="020B0604020202020204" pitchFamily="34" charset="0"/>
              <a:buChar char="•"/>
            </a:pPr>
            <a:r>
              <a:rPr lang="en-AU" dirty="0"/>
              <a:t>Word similarities</a:t>
            </a:r>
          </a:p>
          <a:p>
            <a:pPr marL="285750" indent="-285750">
              <a:lnSpc>
                <a:spcPct val="150000"/>
              </a:lnSpc>
              <a:buClr>
                <a:schemeClr val="accent2"/>
              </a:buClr>
              <a:buFont typeface="Arial" panose="020B0604020202020204" pitchFamily="34" charset="0"/>
              <a:buChar char="•"/>
            </a:pPr>
            <a:r>
              <a:rPr lang="en-AU" dirty="0"/>
              <a:t>Parts-of-Speech (POS)</a:t>
            </a:r>
          </a:p>
          <a:p>
            <a:pPr marL="285750" indent="-285750">
              <a:lnSpc>
                <a:spcPct val="150000"/>
              </a:lnSpc>
              <a:buClr>
                <a:schemeClr val="accent2"/>
              </a:buClr>
              <a:buFont typeface="Arial" panose="020B0604020202020204" pitchFamily="34" charset="0"/>
              <a:buChar char="•"/>
            </a:pPr>
            <a:r>
              <a:rPr lang="en-AU" dirty="0"/>
              <a:t>Named entity recognition</a:t>
            </a:r>
          </a:p>
        </p:txBody>
      </p:sp>
    </p:spTree>
    <p:extLst>
      <p:ext uri="{BB962C8B-B14F-4D97-AF65-F5344CB8AC3E}">
        <p14:creationId xmlns:p14="http://schemas.microsoft.com/office/powerpoint/2010/main" val="597726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10"/>
          </p:nvPr>
        </p:nvSpPr>
        <p:spPr>
          <a:xfrm>
            <a:off x="886474" y="1974273"/>
            <a:ext cx="7370254" cy="1194733"/>
          </a:xfrm>
        </p:spPr>
        <p:txBody>
          <a:bodyPr vert="horz" lIns="91440" tIns="45720" rIns="91440" bIns="45720" rtlCol="0" anchor="t">
            <a:normAutofit fontScale="62500" lnSpcReduction="20000"/>
          </a:bodyPr>
          <a:lstStyle/>
          <a:p>
            <a:r>
              <a:rPr lang="en-US" sz="7700" dirty="0"/>
              <a:t>12.2 Fundamentals of NLP</a:t>
            </a:r>
          </a:p>
          <a:p>
            <a:r>
              <a:rPr lang="en-US" b="0" dirty="0"/>
              <a:t>Representing natural language</a:t>
            </a:r>
            <a:endParaRPr lang="en-US" b="0" dirty="0">
              <a:cs typeface="Calibri"/>
            </a:endParaRPr>
          </a:p>
        </p:txBody>
      </p:sp>
    </p:spTree>
    <p:extLst>
      <p:ext uri="{BB962C8B-B14F-4D97-AF65-F5344CB8AC3E}">
        <p14:creationId xmlns:p14="http://schemas.microsoft.com/office/powerpoint/2010/main" val="2374280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One-hot Vectors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7" y="1286318"/>
            <a:ext cx="3475036" cy="2763335"/>
          </a:xfrm>
        </p:spPr>
        <p:txBody>
          <a:bodyPr>
            <a:normAutofit/>
          </a:bodyPr>
          <a:lstStyle/>
          <a:p>
            <a:pPr marL="0" lvl="0" indent="0">
              <a:buNone/>
            </a:pPr>
            <a:r>
              <a:rPr lang="en-AU" b="1" dirty="0">
                <a:solidFill>
                  <a:srgbClr val="A40F6C"/>
                </a:solidFill>
              </a:rPr>
              <a:t>Word representations – one-hot vectors</a:t>
            </a:r>
            <a:endParaRPr lang="en-US" dirty="0"/>
          </a:p>
        </p:txBody>
      </p:sp>
      <p:sp>
        <p:nvSpPr>
          <p:cNvPr id="2" name="Rectangle 1"/>
          <p:cNvSpPr/>
          <p:nvPr/>
        </p:nvSpPr>
        <p:spPr>
          <a:xfrm>
            <a:off x="463176" y="4290586"/>
            <a:ext cx="1007484" cy="261610"/>
          </a:xfrm>
          <a:prstGeom prst="rect">
            <a:avLst/>
          </a:prstGeom>
        </p:spPr>
        <p:txBody>
          <a:bodyPr wrap="square">
            <a:spAutoFit/>
          </a:bodyPr>
          <a:lstStyle/>
          <a:p>
            <a:r>
              <a:rPr lang="it-IT" sz="1050" i="1" dirty="0"/>
              <a:t>(</a:t>
            </a:r>
            <a:r>
              <a:rPr lang="it-IT" sz="1050" i="1" dirty="0" err="1"/>
              <a:t>Socher</a:t>
            </a:r>
            <a:r>
              <a:rPr lang="it-IT" sz="1050" i="1" dirty="0"/>
              <a:t>, 2018)</a:t>
            </a:r>
          </a:p>
        </p:txBody>
      </p:sp>
      <p:pic>
        <p:nvPicPr>
          <p:cNvPr id="11266" name="Picture 2" descr="Image result for word language model"/>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757"/>
          <a:stretch/>
        </p:blipFill>
        <p:spPr bwMode="auto">
          <a:xfrm>
            <a:off x="365759" y="1619329"/>
            <a:ext cx="3572453" cy="2701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7802" y="1594176"/>
            <a:ext cx="4152900" cy="340519"/>
          </a:xfrm>
          <a:prstGeom prst="roundRect">
            <a:avLst/>
          </a:prstGeom>
          <a:noFill/>
          <a:ln w="12700">
            <a:solidFill>
              <a:schemeClr val="accent2"/>
            </a:solidFill>
          </a:ln>
        </p:spPr>
        <p:txBody>
          <a:bodyPr wrap="square" rtlCol="0">
            <a:spAutoFit/>
          </a:bodyPr>
          <a:lstStyle/>
          <a:p>
            <a:pPr algn="ctr"/>
            <a:r>
              <a:rPr lang="en-AU" sz="1400" dirty="0"/>
              <a:t>What is the name of the prime minister of Australia?</a:t>
            </a:r>
          </a:p>
        </p:txBody>
      </p:sp>
      <p:graphicFrame>
        <p:nvGraphicFramePr>
          <p:cNvPr id="10" name="Table 9"/>
          <p:cNvGraphicFramePr>
            <a:graphicFrameLocks noGrp="1"/>
          </p:cNvGraphicFramePr>
          <p:nvPr>
            <p:extLst>
              <p:ext uri="{D42A27DB-BD31-4B8C-83A1-F6EECF244321}">
                <p14:modId xmlns:p14="http://schemas.microsoft.com/office/powerpoint/2010/main" val="1278340019"/>
              </p:ext>
            </p:extLst>
          </p:nvPr>
        </p:nvGraphicFramePr>
        <p:xfrm>
          <a:off x="5402092" y="2166545"/>
          <a:ext cx="1864320" cy="25151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118219350"/>
                    </a:ext>
                  </a:extLst>
                </a:gridCol>
                <a:gridCol w="304800">
                  <a:extLst>
                    <a:ext uri="{9D8B030D-6E8A-4147-A177-3AD203B41FA5}">
                      <a16:colId xmlns:a16="http://schemas.microsoft.com/office/drawing/2014/main" val="2912491499"/>
                    </a:ext>
                  </a:extLst>
                </a:gridCol>
                <a:gridCol w="828000">
                  <a:extLst>
                    <a:ext uri="{9D8B030D-6E8A-4147-A177-3AD203B41FA5}">
                      <a16:colId xmlns:a16="http://schemas.microsoft.com/office/drawing/2014/main" val="684520248"/>
                    </a:ext>
                  </a:extLst>
                </a:gridCol>
              </a:tblGrid>
              <a:tr h="252000">
                <a:tc>
                  <a:txBody>
                    <a:bodyPr/>
                    <a:lstStyle/>
                    <a:p>
                      <a:pPr algn="r"/>
                      <a:r>
                        <a:rPr lang="en-AU" sz="1050" b="0" dirty="0">
                          <a:solidFill>
                            <a:schemeClr val="tx1"/>
                          </a:solidFill>
                        </a:rPr>
                        <a:t>What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[10000000]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018780"/>
                  </a:ext>
                </a:extLst>
              </a:tr>
              <a:tr h="220249">
                <a:tc>
                  <a:txBody>
                    <a:bodyPr/>
                    <a:lstStyle/>
                    <a:p>
                      <a:pPr algn="r"/>
                      <a:r>
                        <a:rPr lang="en-AU" sz="1050" b="0" dirty="0">
                          <a:solidFill>
                            <a:schemeClr val="tx1"/>
                          </a:solidFill>
                        </a:rPr>
                        <a:t>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[01000000]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4200639"/>
                  </a:ext>
                </a:extLst>
              </a:tr>
              <a:tr h="220249">
                <a:tc>
                  <a:txBody>
                    <a:bodyPr/>
                    <a:lstStyle/>
                    <a:p>
                      <a:pPr algn="r"/>
                      <a:r>
                        <a:rPr lang="en-AU" sz="1050" b="0" dirty="0">
                          <a:solidFill>
                            <a:schemeClr val="tx1"/>
                          </a:solidFill>
                        </a:rPr>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[00100000]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058022031"/>
                  </a:ext>
                </a:extLst>
              </a:tr>
              <a:tr h="220249">
                <a:tc>
                  <a:txBody>
                    <a:bodyPr/>
                    <a:lstStyle/>
                    <a:p>
                      <a:pPr algn="r"/>
                      <a:r>
                        <a:rPr lang="en-AU" sz="1050" b="0" dirty="0">
                          <a:solidFill>
                            <a:schemeClr val="tx1"/>
                          </a:solidFill>
                        </a:rPr>
                        <a:t>name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[00010000]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0640973"/>
                  </a:ext>
                </a:extLst>
              </a:tr>
              <a:tr h="220249">
                <a:tc>
                  <a:txBody>
                    <a:bodyPr/>
                    <a:lstStyle/>
                    <a:p>
                      <a:pPr algn="r"/>
                      <a:r>
                        <a:rPr lang="en-AU" sz="1050" b="0" dirty="0">
                          <a:solidFill>
                            <a:schemeClr val="tx1"/>
                          </a:solidFill>
                        </a:rPr>
                        <a:t>of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[00001000]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05410807"/>
                  </a:ext>
                </a:extLst>
              </a:tr>
              <a:tr h="220249">
                <a:tc>
                  <a:txBody>
                    <a:bodyPr/>
                    <a:lstStyle/>
                    <a:p>
                      <a:pPr algn="r"/>
                      <a:r>
                        <a:rPr lang="en-AU" sz="1050" b="0" dirty="0">
                          <a:solidFill>
                            <a:schemeClr val="tx1"/>
                          </a:solidFill>
                        </a:rPr>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[00100000]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937547418"/>
                  </a:ext>
                </a:extLst>
              </a:tr>
              <a:tr h="220249">
                <a:tc>
                  <a:txBody>
                    <a:bodyPr/>
                    <a:lstStyle/>
                    <a:p>
                      <a:pPr algn="r"/>
                      <a:r>
                        <a:rPr lang="en-AU" sz="1050" b="0" dirty="0">
                          <a:solidFill>
                            <a:schemeClr val="tx1"/>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050" b="0" dirty="0">
                          <a:solidFill>
                            <a:schemeClr val="tx1"/>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r h="220249">
                <a:tc>
                  <a:txBody>
                    <a:bodyPr/>
                    <a:lstStyle/>
                    <a:p>
                      <a:pPr algn="r"/>
                      <a:r>
                        <a:rPr lang="en-AU" sz="1050" b="0" dirty="0">
                          <a:solidFill>
                            <a:schemeClr val="tx1"/>
                          </a:solidFill>
                        </a:rPr>
                        <a:t>of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[00001000]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2677666"/>
                  </a:ext>
                </a:extLst>
              </a:tr>
              <a:tr h="220249">
                <a:tc>
                  <a:txBody>
                    <a:bodyPr/>
                    <a:lstStyle/>
                    <a:p>
                      <a:pPr algn="r"/>
                      <a:r>
                        <a:rPr lang="en-AU" sz="1050" b="0" dirty="0">
                          <a:solidFill>
                            <a:schemeClr val="tx1"/>
                          </a:solidFill>
                        </a:rPr>
                        <a:t>Australia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1501734"/>
                  </a:ext>
                </a:extLst>
              </a:tr>
            </a:tbl>
          </a:graphicData>
        </a:graphic>
      </p:graphicFrame>
    </p:spTree>
    <p:extLst>
      <p:ext uri="{BB962C8B-B14F-4D97-AF65-F5344CB8AC3E}">
        <p14:creationId xmlns:p14="http://schemas.microsoft.com/office/powerpoint/2010/main" val="4064945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Learning Context</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7" y="1286318"/>
            <a:ext cx="6257664" cy="433193"/>
          </a:xfrm>
        </p:spPr>
        <p:txBody>
          <a:bodyPr>
            <a:normAutofit/>
          </a:bodyPr>
          <a:lstStyle/>
          <a:p>
            <a:pPr marL="0" lvl="0" indent="0">
              <a:buNone/>
            </a:pPr>
            <a:r>
              <a:rPr lang="en-AU" b="1" dirty="0">
                <a:solidFill>
                  <a:srgbClr val="A40F6C"/>
                </a:solidFill>
              </a:rPr>
              <a:t>Representing words by their context</a:t>
            </a:r>
            <a:endParaRPr lang="en-US" dirty="0"/>
          </a:p>
        </p:txBody>
      </p:sp>
      <p:pic>
        <p:nvPicPr>
          <p:cNvPr id="9" name="Picture 8"/>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1723070" y="2537749"/>
            <a:ext cx="5848309" cy="1002481"/>
          </a:xfrm>
          <a:prstGeom prst="rect">
            <a:avLst/>
          </a:prstGeom>
        </p:spPr>
      </p:pic>
      <p:sp>
        <p:nvSpPr>
          <p:cNvPr id="4" name="TextBox 3"/>
          <p:cNvSpPr txBox="1"/>
          <p:nvPr/>
        </p:nvSpPr>
        <p:spPr>
          <a:xfrm>
            <a:off x="2026222" y="1719511"/>
            <a:ext cx="4694619" cy="646331"/>
          </a:xfrm>
          <a:prstGeom prst="rect">
            <a:avLst/>
          </a:prstGeom>
          <a:noFill/>
        </p:spPr>
        <p:txBody>
          <a:bodyPr wrap="none" rtlCol="0">
            <a:spAutoFit/>
          </a:bodyPr>
          <a:lstStyle/>
          <a:p>
            <a:r>
              <a:rPr lang="en-AU" b="1" dirty="0"/>
              <a:t>You shall know a word by the company it keeps</a:t>
            </a:r>
          </a:p>
          <a:p>
            <a:pPr algn="r"/>
            <a:r>
              <a:rPr lang="en-AU" i="1" dirty="0"/>
              <a:t>J. R. Firth 1957</a:t>
            </a:r>
          </a:p>
        </p:txBody>
      </p:sp>
      <p:graphicFrame>
        <p:nvGraphicFramePr>
          <p:cNvPr id="14" name="Table 13"/>
          <p:cNvGraphicFramePr>
            <a:graphicFrameLocks noGrp="1"/>
          </p:cNvGraphicFramePr>
          <p:nvPr>
            <p:extLst>
              <p:ext uri="{D42A27DB-BD31-4B8C-83A1-F6EECF244321}">
                <p14:modId xmlns:p14="http://schemas.microsoft.com/office/powerpoint/2010/main" val="192559594"/>
              </p:ext>
            </p:extLst>
          </p:nvPr>
        </p:nvGraphicFramePr>
        <p:xfrm>
          <a:off x="1508761" y="3863395"/>
          <a:ext cx="2262048" cy="548640"/>
        </p:xfrm>
        <a:graphic>
          <a:graphicData uri="http://schemas.openxmlformats.org/drawingml/2006/table">
            <a:tbl>
              <a:tblPr firstRow="1" bandRow="1">
                <a:tableStyleId>{5C22544A-7EE6-4342-B048-85BDC9FD1C3A}</a:tableStyleId>
              </a:tblPr>
              <a:tblGrid>
                <a:gridCol w="777239">
                  <a:extLst>
                    <a:ext uri="{9D8B030D-6E8A-4147-A177-3AD203B41FA5}">
                      <a16:colId xmlns:a16="http://schemas.microsoft.com/office/drawing/2014/main" val="3118219350"/>
                    </a:ext>
                  </a:extLst>
                </a:gridCol>
                <a:gridCol w="259080">
                  <a:extLst>
                    <a:ext uri="{9D8B030D-6E8A-4147-A177-3AD203B41FA5}">
                      <a16:colId xmlns:a16="http://schemas.microsoft.com/office/drawing/2014/main" val="2912491499"/>
                    </a:ext>
                  </a:extLst>
                </a:gridCol>
                <a:gridCol w="1225729">
                  <a:extLst>
                    <a:ext uri="{9D8B030D-6E8A-4147-A177-3AD203B41FA5}">
                      <a16:colId xmlns:a16="http://schemas.microsoft.com/office/drawing/2014/main" val="684520248"/>
                    </a:ext>
                  </a:extLst>
                </a:gridCol>
              </a:tblGrid>
              <a:tr h="220249">
                <a:tc>
                  <a:txBody>
                    <a:bodyPr/>
                    <a:lstStyle/>
                    <a:p>
                      <a:pPr algn="r"/>
                      <a:r>
                        <a:rPr lang="en-AU" sz="1200" b="0" dirty="0">
                          <a:solidFill>
                            <a:schemeClr val="tx1"/>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a:solidFill>
                            <a:schemeClr val="tx1"/>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68351249"/>
              </p:ext>
            </p:extLst>
          </p:nvPr>
        </p:nvGraphicFramePr>
        <p:xfrm>
          <a:off x="4837725" y="3863395"/>
          <a:ext cx="3520928" cy="548640"/>
        </p:xfrm>
        <a:graphic>
          <a:graphicData uri="http://schemas.openxmlformats.org/drawingml/2006/table">
            <a:tbl>
              <a:tblPr firstRow="1" bandRow="1">
                <a:tableStyleId>{5C22544A-7EE6-4342-B048-85BDC9FD1C3A}</a:tableStyleId>
              </a:tblPr>
              <a:tblGrid>
                <a:gridCol w="770108">
                  <a:extLst>
                    <a:ext uri="{9D8B030D-6E8A-4147-A177-3AD203B41FA5}">
                      <a16:colId xmlns:a16="http://schemas.microsoft.com/office/drawing/2014/main" val="3118219350"/>
                    </a:ext>
                  </a:extLst>
                </a:gridCol>
                <a:gridCol w="327660">
                  <a:extLst>
                    <a:ext uri="{9D8B030D-6E8A-4147-A177-3AD203B41FA5}">
                      <a16:colId xmlns:a16="http://schemas.microsoft.com/office/drawing/2014/main" val="2912491499"/>
                    </a:ext>
                  </a:extLst>
                </a:gridCol>
                <a:gridCol w="2423160">
                  <a:extLst>
                    <a:ext uri="{9D8B030D-6E8A-4147-A177-3AD203B41FA5}">
                      <a16:colId xmlns:a16="http://schemas.microsoft.com/office/drawing/2014/main" val="684520248"/>
                    </a:ext>
                  </a:extLst>
                </a:gridCol>
              </a:tblGrid>
              <a:tr h="220249">
                <a:tc>
                  <a:txBody>
                    <a:bodyPr/>
                    <a:lstStyle/>
                    <a:p>
                      <a:pPr algn="r"/>
                      <a:r>
                        <a:rPr lang="en-AU" sz="1200" b="0" dirty="0">
                          <a:solidFill>
                            <a:schemeClr val="accent2"/>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[-0.1, 0.1, 0.2, 0.3, 0.3, 0.4, 0.1,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a:solidFill>
                            <a:schemeClr val="accent2"/>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[-0.2,</a:t>
                      </a:r>
                      <a:r>
                        <a:rPr lang="en-AU" sz="1200" b="0" baseline="0" dirty="0">
                          <a:solidFill>
                            <a:schemeClr val="accent2"/>
                          </a:solidFill>
                        </a:rPr>
                        <a:t> 0.2, 0.4, 0.2, 0.2, 0.2, 0.1, 0.6</a:t>
                      </a:r>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cxnSp>
        <p:nvCxnSpPr>
          <p:cNvPr id="8" name="Straight Arrow Connector 7"/>
          <p:cNvCxnSpPr/>
          <p:nvPr/>
        </p:nvCxnSpPr>
        <p:spPr>
          <a:xfrm>
            <a:off x="3991553" y="4137715"/>
            <a:ext cx="624840"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23778" y="4419263"/>
            <a:ext cx="1014022" cy="369332"/>
          </a:xfrm>
          <a:prstGeom prst="rect">
            <a:avLst/>
          </a:prstGeom>
          <a:noFill/>
        </p:spPr>
        <p:txBody>
          <a:bodyPr wrap="square" rtlCol="0">
            <a:spAutoFit/>
          </a:bodyPr>
          <a:lstStyle/>
          <a:p>
            <a:r>
              <a:rPr lang="en-AU" b="1" dirty="0"/>
              <a:t>One-hot</a:t>
            </a:r>
          </a:p>
        </p:txBody>
      </p:sp>
      <p:sp>
        <p:nvSpPr>
          <p:cNvPr id="16" name="TextBox 15"/>
          <p:cNvSpPr txBox="1"/>
          <p:nvPr/>
        </p:nvSpPr>
        <p:spPr>
          <a:xfrm>
            <a:off x="6506471" y="4412035"/>
            <a:ext cx="1424940" cy="369332"/>
          </a:xfrm>
          <a:prstGeom prst="rect">
            <a:avLst/>
          </a:prstGeom>
          <a:noFill/>
        </p:spPr>
        <p:txBody>
          <a:bodyPr wrap="square" rtlCol="0">
            <a:spAutoFit/>
          </a:bodyPr>
          <a:lstStyle/>
          <a:p>
            <a:r>
              <a:rPr lang="en-AU" b="1" dirty="0">
                <a:solidFill>
                  <a:schemeClr val="accent2"/>
                </a:solidFill>
              </a:rPr>
              <a:t>Embeddings</a:t>
            </a:r>
          </a:p>
        </p:txBody>
      </p:sp>
    </p:spTree>
    <p:extLst>
      <p:ext uri="{BB962C8B-B14F-4D97-AF65-F5344CB8AC3E}">
        <p14:creationId xmlns:p14="http://schemas.microsoft.com/office/powerpoint/2010/main" val="1818941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05251" y="2873848"/>
            <a:ext cx="3658149" cy="1784314"/>
          </a:xfrm>
          <a:prstGeom prst="rect">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Rectangle 1"/>
          <p:cNvSpPr/>
          <p:nvPr/>
        </p:nvSpPr>
        <p:spPr>
          <a:xfrm>
            <a:off x="4605251" y="967740"/>
            <a:ext cx="3658149" cy="1858587"/>
          </a:xfrm>
          <a:prstGeom prst="rect">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Text Placeholder 2"/>
          <p:cNvSpPr>
            <a:spLocks noGrp="1"/>
          </p:cNvSpPr>
          <p:nvPr>
            <p:ph type="body" sz="quarter" idx="10"/>
          </p:nvPr>
        </p:nvSpPr>
        <p:spPr/>
        <p:txBody>
          <a:bodyPr/>
          <a:lstStyle/>
          <a:p>
            <a:r>
              <a:rPr lang="en-US" dirty="0"/>
              <a:t>Word Embeddings: Power of Embeddings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368873"/>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3"/>
          <a:stretch>
            <a:fillRect/>
          </a:stretch>
        </p:blipFill>
        <p:spPr>
          <a:xfrm>
            <a:off x="4703578" y="3077998"/>
            <a:ext cx="1869961" cy="1328491"/>
          </a:xfrm>
          <a:prstGeom prst="rect">
            <a:avLst/>
          </a:prstGeom>
        </p:spPr>
      </p:pic>
      <p:pic>
        <p:nvPicPr>
          <p:cNvPr id="15"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t="9343" r="38310"/>
          <a:stretch/>
        </p:blipFill>
        <p:spPr bwMode="auto">
          <a:xfrm>
            <a:off x="4703578" y="967740"/>
            <a:ext cx="3455412" cy="1780222"/>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131961" y="4736526"/>
            <a:ext cx="2742917" cy="246221"/>
          </a:xfrm>
          <a:prstGeom prst="rect">
            <a:avLst/>
          </a:prstGeom>
        </p:spPr>
        <p:txBody>
          <a:bodyPr wrap="square">
            <a:spAutoFit/>
          </a:bodyPr>
          <a:lstStyle/>
          <a:p>
            <a:r>
              <a:rPr lang="en-US" sz="1000" kern="1200" dirty="0">
                <a:hlinkClick r:id="rId5"/>
              </a:rPr>
              <a:t>http://rare-technologies.com/word2vec-tutorial/</a:t>
            </a:r>
            <a:endParaRPr lang="en-US" sz="1000" kern="1200" dirty="0"/>
          </a:p>
        </p:txBody>
      </p:sp>
      <p:sp>
        <p:nvSpPr>
          <p:cNvPr id="21" name="Content Placeholder 3"/>
          <p:cNvSpPr txBox="1">
            <a:spLocks/>
          </p:cNvSpPr>
          <p:nvPr/>
        </p:nvSpPr>
        <p:spPr>
          <a:xfrm>
            <a:off x="463175" y="2348238"/>
            <a:ext cx="3400165" cy="1296143"/>
          </a:xfrm>
          <a:prstGeom prst="rect">
            <a:avLst/>
          </a:prstGeom>
        </p:spPr>
        <p:txBody>
          <a:bodyPr>
            <a:normAutofit fontScale="92500"/>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000" dirty="0"/>
              <a:t>“A is to B as C is to D” tasks</a:t>
            </a:r>
          </a:p>
          <a:p>
            <a:pPr marL="0" indent="0" algn="ctr">
              <a:buNone/>
            </a:pPr>
            <a:endParaRPr lang="en-AU" sz="2000" dirty="0"/>
          </a:p>
          <a:p>
            <a:pPr marL="0" indent="0" algn="ctr">
              <a:buNone/>
            </a:pPr>
            <a:r>
              <a:rPr lang="en-AU" sz="2000" dirty="0"/>
              <a:t>-</a:t>
            </a:r>
            <a:r>
              <a:rPr lang="en-AU" sz="2000" dirty="0" err="1"/>
              <a:t>word</a:t>
            </a:r>
            <a:r>
              <a:rPr lang="en-AU" sz="2000" baseline="-25000" dirty="0" err="1"/>
              <a:t>A</a:t>
            </a:r>
            <a:r>
              <a:rPr lang="en-AU" sz="2000" dirty="0"/>
              <a:t> – </a:t>
            </a:r>
            <a:r>
              <a:rPr lang="en-AU" sz="2000" dirty="0" err="1"/>
              <a:t>word</a:t>
            </a:r>
            <a:r>
              <a:rPr lang="en-AU" sz="2000" baseline="-25000" dirty="0" err="1"/>
              <a:t>B</a:t>
            </a:r>
            <a:r>
              <a:rPr lang="en-AU" sz="2000" dirty="0"/>
              <a:t> – </a:t>
            </a:r>
            <a:r>
              <a:rPr lang="en-AU" sz="2000" dirty="0" err="1"/>
              <a:t>word</a:t>
            </a:r>
            <a:r>
              <a:rPr lang="en-AU" sz="2000" baseline="-25000" dirty="0" err="1"/>
              <a:t>C</a:t>
            </a:r>
            <a:r>
              <a:rPr lang="en-AU" sz="2000" dirty="0"/>
              <a:t> ≅ word</a:t>
            </a:r>
            <a:endParaRPr lang="en-AU" sz="2000" baseline="-25000" dirty="0"/>
          </a:p>
        </p:txBody>
      </p:sp>
      <p:pic>
        <p:nvPicPr>
          <p:cNvPr id="9"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67849"/>
          <a:stretch/>
        </p:blipFill>
        <p:spPr bwMode="auto">
          <a:xfrm>
            <a:off x="6743438" y="2937856"/>
            <a:ext cx="1519962" cy="16574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580809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Analogy Task Examples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313169"/>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886390634"/>
              </p:ext>
            </p:extLst>
          </p:nvPr>
        </p:nvGraphicFramePr>
        <p:xfrm>
          <a:off x="1248113" y="1825881"/>
          <a:ext cx="7307580" cy="2706942"/>
        </p:xfrm>
        <a:graphic>
          <a:graphicData uri="http://schemas.openxmlformats.org/drawingml/2006/table">
            <a:tbl>
              <a:tblPr firstRow="1" bandRow="1">
                <a:tableStyleId>{5C22544A-7EE6-4342-B048-85BDC9FD1C3A}</a:tableStyleId>
              </a:tblPr>
              <a:tblGrid>
                <a:gridCol w="2394247">
                  <a:extLst>
                    <a:ext uri="{9D8B030D-6E8A-4147-A177-3AD203B41FA5}">
                      <a16:colId xmlns:a16="http://schemas.microsoft.com/office/drawing/2014/main" val="1788266860"/>
                    </a:ext>
                  </a:extLst>
                </a:gridCol>
                <a:gridCol w="2299673">
                  <a:extLst>
                    <a:ext uri="{9D8B030D-6E8A-4147-A177-3AD203B41FA5}">
                      <a16:colId xmlns:a16="http://schemas.microsoft.com/office/drawing/2014/main" val="2353379610"/>
                    </a:ext>
                  </a:extLst>
                </a:gridCol>
                <a:gridCol w="2613660">
                  <a:extLst>
                    <a:ext uri="{9D8B030D-6E8A-4147-A177-3AD203B41FA5}">
                      <a16:colId xmlns:a16="http://schemas.microsoft.com/office/drawing/2014/main" val="2967088103"/>
                    </a:ext>
                  </a:extLst>
                </a:gridCol>
              </a:tblGrid>
              <a:tr h="370840">
                <a:tc>
                  <a:txBody>
                    <a:bodyPr/>
                    <a:lstStyle/>
                    <a:p>
                      <a:pPr algn="l">
                        <a:lnSpc>
                          <a:spcPct val="150000"/>
                        </a:lnSpc>
                      </a:pPr>
                      <a:r>
                        <a:rPr lang="en-AU" sz="1050" dirty="0">
                          <a:solidFill>
                            <a:schemeClr val="tx1"/>
                          </a:solidFill>
                        </a:rPr>
                        <a:t>groom bride husband wife</a:t>
                      </a:r>
                    </a:p>
                    <a:p>
                      <a:pPr algn="l">
                        <a:lnSpc>
                          <a:spcPct val="150000"/>
                        </a:lnSpc>
                      </a:pPr>
                      <a:r>
                        <a:rPr lang="en-AU" sz="1050" dirty="0">
                          <a:solidFill>
                            <a:schemeClr val="tx1"/>
                          </a:solidFill>
                        </a:rPr>
                        <a:t>groom</a:t>
                      </a:r>
                      <a:r>
                        <a:rPr lang="en-AU" sz="1050" baseline="0" dirty="0">
                          <a:solidFill>
                            <a:schemeClr val="tx1"/>
                          </a:solidFill>
                        </a:rPr>
                        <a:t> bride king queen</a:t>
                      </a:r>
                    </a:p>
                    <a:p>
                      <a:pPr algn="l">
                        <a:lnSpc>
                          <a:spcPct val="150000"/>
                        </a:lnSpc>
                      </a:pPr>
                      <a:r>
                        <a:rPr lang="en-AU" sz="1050" dirty="0">
                          <a:solidFill>
                            <a:schemeClr val="tx1"/>
                          </a:solidFill>
                        </a:rPr>
                        <a:t>groom</a:t>
                      </a:r>
                      <a:r>
                        <a:rPr lang="en-AU" sz="1050" baseline="0" dirty="0">
                          <a:solidFill>
                            <a:schemeClr val="tx1"/>
                          </a:solidFill>
                        </a:rPr>
                        <a:t> bride man woman</a:t>
                      </a:r>
                    </a:p>
                    <a:p>
                      <a:pPr algn="l">
                        <a:lnSpc>
                          <a:spcPct val="150000"/>
                        </a:lnSpc>
                      </a:pPr>
                      <a:r>
                        <a:rPr lang="en-AU" sz="1050" dirty="0">
                          <a:solidFill>
                            <a:schemeClr val="tx1"/>
                          </a:solidFill>
                        </a:rPr>
                        <a:t>groom</a:t>
                      </a:r>
                      <a:r>
                        <a:rPr lang="en-AU" sz="1050" baseline="0" dirty="0">
                          <a:solidFill>
                            <a:schemeClr val="tx1"/>
                          </a:solidFill>
                        </a:rPr>
                        <a:t> bride nephew niece</a:t>
                      </a:r>
                    </a:p>
                    <a:p>
                      <a:pPr algn="l">
                        <a:lnSpc>
                          <a:spcPct val="150000"/>
                        </a:lnSpc>
                      </a:pPr>
                      <a:r>
                        <a:rPr lang="en-AU" sz="1050" dirty="0">
                          <a:solidFill>
                            <a:schemeClr val="tx1"/>
                          </a:solidFill>
                        </a:rPr>
                        <a:t>groom</a:t>
                      </a:r>
                      <a:r>
                        <a:rPr lang="en-AU" sz="1050" baseline="0" dirty="0">
                          <a:solidFill>
                            <a:schemeClr val="tx1"/>
                          </a:solidFill>
                        </a:rPr>
                        <a:t> bride policeman policewoman</a:t>
                      </a:r>
                    </a:p>
                    <a:p>
                      <a:pPr algn="l">
                        <a:lnSpc>
                          <a:spcPct val="150000"/>
                        </a:lnSpc>
                      </a:pPr>
                      <a:r>
                        <a:rPr lang="en-AU" sz="1050" dirty="0">
                          <a:solidFill>
                            <a:schemeClr val="tx1"/>
                          </a:solidFill>
                        </a:rPr>
                        <a:t>groom</a:t>
                      </a:r>
                      <a:r>
                        <a:rPr lang="en-AU" sz="1050" baseline="0" dirty="0">
                          <a:solidFill>
                            <a:schemeClr val="tx1"/>
                          </a:solidFill>
                        </a:rPr>
                        <a:t> bride prince princess</a:t>
                      </a:r>
                      <a:endParaRPr lang="en-AU" sz="105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a:solidFill>
                            <a:schemeClr val="tx1"/>
                          </a:solidFill>
                        </a:rPr>
                        <a:t>Athens Greece Baghdad</a:t>
                      </a:r>
                      <a:r>
                        <a:rPr lang="en-AU" sz="1050" baseline="0" dirty="0">
                          <a:solidFill>
                            <a:schemeClr val="tx1"/>
                          </a:solidFill>
                        </a:rPr>
                        <a:t> Iraq</a:t>
                      </a:r>
                    </a:p>
                    <a:p>
                      <a:pPr algn="l">
                        <a:lnSpc>
                          <a:spcPct val="150000"/>
                        </a:lnSpc>
                      </a:pPr>
                      <a:r>
                        <a:rPr lang="en-AU" sz="1050" baseline="0" dirty="0">
                          <a:solidFill>
                            <a:schemeClr val="tx1"/>
                          </a:solidFill>
                        </a:rPr>
                        <a:t>Athens Greece Bangkok Thailand</a:t>
                      </a:r>
                    </a:p>
                    <a:p>
                      <a:pPr algn="l">
                        <a:lnSpc>
                          <a:spcPct val="150000"/>
                        </a:lnSpc>
                      </a:pPr>
                      <a:r>
                        <a:rPr lang="en-AU" sz="1050" baseline="0" dirty="0">
                          <a:solidFill>
                            <a:schemeClr val="tx1"/>
                          </a:solidFill>
                        </a:rPr>
                        <a:t>Athens Greece Beijing China</a:t>
                      </a:r>
                    </a:p>
                    <a:p>
                      <a:pPr algn="l">
                        <a:lnSpc>
                          <a:spcPct val="150000"/>
                        </a:lnSpc>
                      </a:pPr>
                      <a:r>
                        <a:rPr lang="en-AU" sz="1050" baseline="0" dirty="0">
                          <a:solidFill>
                            <a:schemeClr val="tx1"/>
                          </a:solidFill>
                        </a:rPr>
                        <a:t>Athens Greece Berlin Germany</a:t>
                      </a:r>
                    </a:p>
                    <a:p>
                      <a:pPr algn="l">
                        <a:lnSpc>
                          <a:spcPct val="150000"/>
                        </a:lnSpc>
                      </a:pPr>
                      <a:r>
                        <a:rPr lang="en-AU" sz="1050" baseline="0" dirty="0">
                          <a:solidFill>
                            <a:schemeClr val="tx1"/>
                          </a:solidFill>
                        </a:rPr>
                        <a:t>Athens Greece Bern Switzerland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a:solidFill>
                            <a:schemeClr val="tx1"/>
                          </a:solidFill>
                        </a:rPr>
                        <a:t>short shorter small</a:t>
                      </a:r>
                      <a:r>
                        <a:rPr lang="en-AU" sz="1050" baseline="0" dirty="0">
                          <a:solidFill>
                            <a:schemeClr val="tx1"/>
                          </a:solidFill>
                        </a:rPr>
                        <a:t> smaller</a:t>
                      </a:r>
                      <a:endParaRPr lang="en-AU" sz="1050" dirty="0">
                        <a:solidFill>
                          <a:schemeClr val="tx1"/>
                        </a:solidFill>
                      </a:endParaRPr>
                    </a:p>
                    <a:p>
                      <a:pPr algn="l">
                        <a:lnSpc>
                          <a:spcPct val="150000"/>
                        </a:lnSpc>
                      </a:pPr>
                      <a:r>
                        <a:rPr lang="en-AU" sz="1050" dirty="0">
                          <a:solidFill>
                            <a:schemeClr val="tx1"/>
                          </a:solidFill>
                        </a:rPr>
                        <a:t>short shorter smart</a:t>
                      </a:r>
                      <a:r>
                        <a:rPr lang="en-AU" sz="1050" baseline="0" dirty="0">
                          <a:solidFill>
                            <a:schemeClr val="tx1"/>
                          </a:solidFill>
                        </a:rPr>
                        <a:t> smarter</a:t>
                      </a:r>
                      <a:endParaRPr lang="en-AU" sz="1050" dirty="0">
                        <a:solidFill>
                          <a:schemeClr val="tx1"/>
                        </a:solidFill>
                      </a:endParaRPr>
                    </a:p>
                    <a:p>
                      <a:pPr algn="l">
                        <a:lnSpc>
                          <a:spcPct val="150000"/>
                        </a:lnSpc>
                      </a:pPr>
                      <a:r>
                        <a:rPr lang="en-AU" sz="1050" dirty="0">
                          <a:solidFill>
                            <a:schemeClr val="tx1"/>
                          </a:solidFill>
                        </a:rPr>
                        <a:t>short shorter strong</a:t>
                      </a:r>
                      <a:r>
                        <a:rPr lang="en-AU" sz="1050" baseline="0" dirty="0">
                          <a:solidFill>
                            <a:schemeClr val="tx1"/>
                          </a:solidFill>
                        </a:rPr>
                        <a:t> stronger</a:t>
                      </a:r>
                      <a:endParaRPr lang="en-AU" sz="1050" dirty="0">
                        <a:solidFill>
                          <a:schemeClr val="tx1"/>
                        </a:solidFill>
                      </a:endParaRPr>
                    </a:p>
                    <a:p>
                      <a:pPr algn="l">
                        <a:lnSpc>
                          <a:spcPct val="150000"/>
                        </a:lnSpc>
                      </a:pPr>
                      <a:r>
                        <a:rPr lang="en-AU" sz="1050" dirty="0">
                          <a:solidFill>
                            <a:schemeClr val="tx1"/>
                          </a:solidFill>
                        </a:rPr>
                        <a:t>short shorter tall</a:t>
                      </a:r>
                      <a:r>
                        <a:rPr lang="en-AU" sz="1050" baseline="0" dirty="0">
                          <a:solidFill>
                            <a:schemeClr val="tx1"/>
                          </a:solidFill>
                        </a:rPr>
                        <a:t> taller</a:t>
                      </a:r>
                      <a:endParaRPr lang="en-AU" sz="1050" dirty="0">
                        <a:solidFill>
                          <a:schemeClr val="tx1"/>
                        </a:solidFill>
                      </a:endParaRPr>
                    </a:p>
                    <a:p>
                      <a:pPr algn="l">
                        <a:lnSpc>
                          <a:spcPct val="150000"/>
                        </a:lnSpc>
                      </a:pPr>
                      <a:r>
                        <a:rPr lang="en-AU" sz="1050" dirty="0">
                          <a:solidFill>
                            <a:schemeClr val="tx1"/>
                          </a:solidFill>
                        </a:rPr>
                        <a:t>short shorter tight</a:t>
                      </a:r>
                      <a:r>
                        <a:rPr lang="en-AU" sz="1050" baseline="0" dirty="0">
                          <a:solidFill>
                            <a:schemeClr val="tx1"/>
                          </a:solidFill>
                        </a:rPr>
                        <a:t> tighter</a:t>
                      </a:r>
                      <a:endParaRPr lang="en-AU" sz="1050" dirty="0">
                        <a:solidFill>
                          <a:schemeClr val="tx1"/>
                        </a:solidFill>
                      </a:endParaRPr>
                    </a:p>
                    <a:p>
                      <a:pPr algn="l">
                        <a:lnSpc>
                          <a:spcPct val="150000"/>
                        </a:lnSpc>
                      </a:pPr>
                      <a:r>
                        <a:rPr lang="en-AU" sz="1050" dirty="0">
                          <a:solidFill>
                            <a:schemeClr val="tx1"/>
                          </a:solidFill>
                        </a:rPr>
                        <a:t>short shorter tough tougher</a:t>
                      </a:r>
                    </a:p>
                    <a:p>
                      <a:pPr algn="l">
                        <a:lnSpc>
                          <a:spcPct val="150000"/>
                        </a:lnSpc>
                      </a:pPr>
                      <a:r>
                        <a:rPr lang="en-AU" sz="1050" dirty="0">
                          <a:solidFill>
                            <a:schemeClr val="tx1"/>
                          </a:solidFill>
                        </a:rPr>
                        <a:t>short shorter warm warmer</a:t>
                      </a:r>
                    </a:p>
                    <a:p>
                      <a:pPr algn="l">
                        <a:lnSpc>
                          <a:spcPct val="150000"/>
                        </a:lnSpc>
                      </a:pPr>
                      <a:r>
                        <a:rPr lang="en-AU" sz="1050" dirty="0">
                          <a:solidFill>
                            <a:schemeClr val="tx1"/>
                          </a:solidFill>
                        </a:rPr>
                        <a:t>short shorter weak</a:t>
                      </a:r>
                      <a:r>
                        <a:rPr lang="en-AU" sz="1050" baseline="0" dirty="0">
                          <a:solidFill>
                            <a:schemeClr val="tx1"/>
                          </a:solidFill>
                        </a:rPr>
                        <a:t> </a:t>
                      </a:r>
                      <a:r>
                        <a:rPr lang="en-AU" sz="1050" dirty="0">
                          <a:solidFill>
                            <a:schemeClr val="tx1"/>
                          </a:solidFill>
                        </a:rPr>
                        <a:t>weaker</a:t>
                      </a:r>
                    </a:p>
                    <a:p>
                      <a:pPr algn="l">
                        <a:lnSpc>
                          <a:spcPct val="150000"/>
                        </a:lnSpc>
                      </a:pPr>
                      <a:r>
                        <a:rPr lang="en-AU" sz="1050" dirty="0">
                          <a:solidFill>
                            <a:schemeClr val="tx1"/>
                          </a:solidFill>
                        </a:rPr>
                        <a:t>short shorter wide wider</a:t>
                      </a:r>
                    </a:p>
                    <a:p>
                      <a:pPr algn="l">
                        <a:lnSpc>
                          <a:spcPct val="150000"/>
                        </a:lnSpc>
                      </a:pPr>
                      <a:r>
                        <a:rPr lang="en-AU" sz="1050" dirty="0">
                          <a:solidFill>
                            <a:schemeClr val="tx1"/>
                          </a:solidFill>
                        </a:rPr>
                        <a:t>short shorter young younger</a:t>
                      </a:r>
                    </a:p>
                    <a:p>
                      <a:pPr algn="l">
                        <a:lnSpc>
                          <a:spcPct val="150000"/>
                        </a:lnSpc>
                      </a:pPr>
                      <a:r>
                        <a:rPr lang="en-AU" sz="1050" dirty="0">
                          <a:solidFill>
                            <a:schemeClr val="tx1"/>
                          </a:solidFill>
                        </a:rPr>
                        <a:t>short shorter bad worse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7886636"/>
                  </a:ext>
                </a:extLst>
              </a:tr>
            </a:tbl>
          </a:graphicData>
        </a:graphic>
      </p:graphicFrame>
    </p:spTree>
    <p:extLst>
      <p:ext uri="{BB962C8B-B14F-4D97-AF65-F5344CB8AC3E}">
        <p14:creationId xmlns:p14="http://schemas.microsoft.com/office/powerpoint/2010/main" val="1821171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Techniques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9"/>
            <a:ext cx="6950075" cy="374842"/>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3">
            <a:clrChange>
              <a:clrFrom>
                <a:srgbClr val="FFFFFF"/>
              </a:clrFrom>
              <a:clrTo>
                <a:srgbClr val="FFFFFF">
                  <a:alpha val="0"/>
                </a:srgbClr>
              </a:clrTo>
            </a:clrChange>
          </a:blip>
          <a:stretch>
            <a:fillRect/>
          </a:stretch>
        </p:blipFill>
        <p:spPr>
          <a:xfrm>
            <a:off x="386418" y="1735086"/>
            <a:ext cx="6582113" cy="2873700"/>
          </a:xfrm>
          <a:prstGeom prst="rect">
            <a:avLst/>
          </a:prstGeom>
        </p:spPr>
      </p:pic>
      <p:sp>
        <p:nvSpPr>
          <p:cNvPr id="2" name="TextBox 1"/>
          <p:cNvSpPr txBox="1"/>
          <p:nvPr/>
        </p:nvSpPr>
        <p:spPr>
          <a:xfrm>
            <a:off x="6242859" y="1337995"/>
            <a:ext cx="2679288" cy="646331"/>
          </a:xfrm>
          <a:prstGeom prst="rect">
            <a:avLst/>
          </a:prstGeom>
          <a:noFill/>
        </p:spPr>
        <p:txBody>
          <a:bodyPr wrap="square" rtlCol="0">
            <a:spAutoFit/>
          </a:bodyPr>
          <a:lstStyle/>
          <a:p>
            <a:r>
              <a:rPr lang="en-AU" b="1" dirty="0">
                <a:solidFill>
                  <a:schemeClr val="accent2"/>
                </a:solidFill>
              </a:rPr>
              <a:t>New techniques are being developed every year!</a:t>
            </a:r>
          </a:p>
        </p:txBody>
      </p:sp>
    </p:spTree>
    <p:extLst>
      <p:ext uri="{BB962C8B-B14F-4D97-AF65-F5344CB8AC3E}">
        <p14:creationId xmlns:p14="http://schemas.microsoft.com/office/powerpoint/2010/main" val="5775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lnSpcReduction="10000"/>
          </a:bodyPr>
          <a:lstStyle/>
          <a:p>
            <a:pPr>
              <a:lnSpc>
                <a:spcPct val="150000"/>
              </a:lnSpc>
            </a:pPr>
            <a:r>
              <a:rPr lang="en-AU" dirty="0"/>
              <a:t>Natural Language Processing</a:t>
            </a:r>
          </a:p>
          <a:p>
            <a:pPr>
              <a:lnSpc>
                <a:spcPct val="150000"/>
              </a:lnSpc>
            </a:pPr>
            <a:r>
              <a:rPr lang="en-AU" dirty="0"/>
              <a:t>Language Representation</a:t>
            </a:r>
          </a:p>
          <a:p>
            <a:pPr>
              <a:lnSpc>
                <a:spcPct val="150000"/>
              </a:lnSpc>
            </a:pPr>
            <a:r>
              <a:rPr lang="en-AU" dirty="0"/>
              <a:t>Supervised Learning</a:t>
            </a:r>
          </a:p>
          <a:p>
            <a:pPr>
              <a:lnSpc>
                <a:spcPct val="150000"/>
              </a:lnSpc>
            </a:pPr>
            <a:r>
              <a:rPr lang="en-AU" dirty="0"/>
              <a:t>Natural Language Annotation</a:t>
            </a:r>
          </a:p>
          <a:p>
            <a:pPr>
              <a:lnSpc>
                <a:spcPct val="150000"/>
              </a:lnSpc>
            </a:pPr>
            <a:r>
              <a:rPr lang="en-AU" dirty="0"/>
              <a:t>Unsupervised Learning</a:t>
            </a:r>
          </a:p>
        </p:txBody>
      </p:sp>
      <p:sp>
        <p:nvSpPr>
          <p:cNvPr id="3" name="Text Placeholder 2"/>
          <p:cNvSpPr>
            <a:spLocks noGrp="1"/>
          </p:cNvSpPr>
          <p:nvPr>
            <p:ph type="body" sz="quarter" idx="10"/>
          </p:nvPr>
        </p:nvSpPr>
        <p:spPr/>
        <p:txBody>
          <a:bodyPr/>
          <a:lstStyle/>
          <a:p>
            <a:r>
              <a:rPr lang="en-US" dirty="0"/>
              <a:t>A day on Natural Language Processing and Text Mining</a:t>
            </a:r>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a:t>Associate Prof. Wei Liu &amp; Tyler Bikaun, UWA</a:t>
            </a:r>
          </a:p>
        </p:txBody>
      </p:sp>
      <p:graphicFrame>
        <p:nvGraphicFramePr>
          <p:cNvPr id="8" name="Content Placeholder 4"/>
          <p:cNvGraphicFramePr>
            <a:graphicFrameLocks/>
          </p:cNvGraphicFramePr>
          <p:nvPr>
            <p:extLst>
              <p:ext uri="{D42A27DB-BD31-4B8C-83A1-F6EECF244321}">
                <p14:modId xmlns:p14="http://schemas.microsoft.com/office/powerpoint/2010/main" val="3425202649"/>
              </p:ext>
            </p:extLst>
          </p:nvPr>
        </p:nvGraphicFramePr>
        <p:xfrm>
          <a:off x="4306226" y="1027597"/>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029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Word2Vec(tor)</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a:t>
            </a:r>
            <a:r>
              <a:rPr lang="en-AU" b="1" i="1" dirty="0">
                <a:solidFill>
                  <a:srgbClr val="A40F6C"/>
                </a:solidFill>
              </a:rPr>
              <a:t>et al.</a:t>
            </a:r>
            <a:r>
              <a:rPr lang="en-AU" b="1" dirty="0">
                <a:solidFill>
                  <a:srgbClr val="A40F6C"/>
                </a:solidFill>
              </a:rPr>
              <a:t> 2013)</a:t>
            </a:r>
            <a:endParaRPr lang="en-US" b="1" dirty="0">
              <a:solidFill>
                <a:srgbClr val="A40F6C"/>
              </a:solidFill>
            </a:endParaRPr>
          </a:p>
        </p:txBody>
      </p:sp>
      <p:sp>
        <p:nvSpPr>
          <p:cNvPr id="4" name="Rectangle 3"/>
          <p:cNvSpPr/>
          <p:nvPr/>
        </p:nvSpPr>
        <p:spPr>
          <a:xfrm>
            <a:off x="463176" y="1721490"/>
            <a:ext cx="8303931" cy="1600438"/>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representations using a shallow neural network</a:t>
            </a:r>
          </a:p>
          <a:p>
            <a:pPr marL="342900" indent="-342900">
              <a:spcBef>
                <a:spcPct val="20000"/>
              </a:spcBef>
              <a:buClr>
                <a:srgbClr val="A40F6C"/>
              </a:buClr>
              <a:buFont typeface="Arial"/>
              <a:buChar char="•"/>
            </a:pPr>
            <a:r>
              <a:rPr lang="en-AU" sz="1400" dirty="0">
                <a:solidFill>
                  <a:srgbClr val="0F1137"/>
                </a:solidFill>
              </a:rPr>
              <a:t>No shared parameters across the network</a:t>
            </a:r>
          </a:p>
          <a:p>
            <a:pPr marL="342900" indent="-342900">
              <a:spcBef>
                <a:spcPct val="20000"/>
              </a:spcBef>
              <a:buClr>
                <a:srgbClr val="A40F6C"/>
              </a:buClr>
              <a:buFont typeface="Arial"/>
              <a:buChar char="•"/>
            </a:pPr>
            <a:r>
              <a:rPr lang="en-AU" sz="1400" dirty="0">
                <a:solidFill>
                  <a:srgbClr val="0F1137"/>
                </a:solidFill>
              </a:rPr>
              <a:t>Fast training</a:t>
            </a:r>
          </a:p>
          <a:p>
            <a:pPr marL="800100" lvl="1" indent="-342900">
              <a:spcBef>
                <a:spcPct val="20000"/>
              </a:spcBef>
              <a:buClr>
                <a:srgbClr val="A40F6C"/>
              </a:buClr>
              <a:buFont typeface="Arial"/>
              <a:buChar char="•"/>
            </a:pPr>
            <a:r>
              <a:rPr lang="en-AU" sz="1400" dirty="0">
                <a:solidFill>
                  <a:srgbClr val="0F1137"/>
                </a:solidFill>
              </a:rPr>
              <a:t>Training over Wikipedia snapshot (about 1 billion words) with 50 dimensions takes only 4 hours</a:t>
            </a:r>
          </a:p>
          <a:p>
            <a:pPr marL="342900" indent="-342900">
              <a:spcBef>
                <a:spcPct val="20000"/>
              </a:spcBef>
              <a:buClr>
                <a:srgbClr val="A40F6C"/>
              </a:buClr>
              <a:buFont typeface="Arial"/>
              <a:buChar char="•"/>
            </a:pPr>
            <a:r>
              <a:rPr lang="en-AU" sz="1400" dirty="0">
                <a:solidFill>
                  <a:srgbClr val="0F1137"/>
                </a:solidFill>
              </a:rPr>
              <a:t>Strong representations – previous state-of-the-art performance.</a:t>
            </a:r>
          </a:p>
          <a:p>
            <a:pPr marL="342900" indent="-342900">
              <a:spcBef>
                <a:spcPct val="20000"/>
              </a:spcBef>
              <a:buClr>
                <a:srgbClr val="A40F6C"/>
              </a:buClr>
              <a:buFont typeface="Arial"/>
              <a:buChar char="•"/>
            </a:pPr>
            <a:r>
              <a:rPr lang="en-AU" sz="1400" dirty="0">
                <a:solidFill>
                  <a:srgbClr val="0F1137"/>
                </a:solidFill>
              </a:rPr>
              <a:t>Learned word embedding vectors can be represented as linear translations etc.</a:t>
            </a:r>
          </a:p>
        </p:txBody>
      </p:sp>
      <p:sp>
        <p:nvSpPr>
          <p:cNvPr id="2" name="TextBox 1"/>
          <p:cNvSpPr txBox="1"/>
          <p:nvPr/>
        </p:nvSpPr>
        <p:spPr>
          <a:xfrm>
            <a:off x="2149273" y="3691721"/>
            <a:ext cx="4931735" cy="646331"/>
          </a:xfrm>
          <a:prstGeom prst="rect">
            <a:avLst/>
          </a:prstGeom>
          <a:noFill/>
        </p:spPr>
        <p:txBody>
          <a:bodyPr wrap="none" rtlCol="0">
            <a:spAutoFit/>
          </a:bodyPr>
          <a:lstStyle/>
          <a:p>
            <a:pPr algn="ctr"/>
            <a:r>
              <a:rPr lang="en-AU" dirty="0" err="1"/>
              <a:t>vec</a:t>
            </a:r>
            <a:r>
              <a:rPr lang="en-AU" dirty="0"/>
              <a:t>(king) – </a:t>
            </a:r>
            <a:r>
              <a:rPr lang="en-AU" dirty="0" err="1"/>
              <a:t>vec</a:t>
            </a:r>
            <a:r>
              <a:rPr lang="en-AU" dirty="0"/>
              <a:t>(man) + </a:t>
            </a:r>
            <a:r>
              <a:rPr lang="en-AU" dirty="0" err="1"/>
              <a:t>vec</a:t>
            </a:r>
            <a:r>
              <a:rPr lang="en-AU" dirty="0"/>
              <a:t>(woman) ≅ </a:t>
            </a:r>
            <a:r>
              <a:rPr lang="en-AU" dirty="0" err="1"/>
              <a:t>vec</a:t>
            </a:r>
            <a:r>
              <a:rPr lang="en-AU" dirty="0"/>
              <a:t>(queen)</a:t>
            </a:r>
          </a:p>
          <a:p>
            <a:pPr algn="ctr"/>
            <a:r>
              <a:rPr lang="en-AU" dirty="0" err="1"/>
              <a:t>vec</a:t>
            </a:r>
            <a:r>
              <a:rPr lang="en-AU" dirty="0"/>
              <a:t>(Paris) – </a:t>
            </a:r>
            <a:r>
              <a:rPr lang="en-AU" dirty="0" err="1"/>
              <a:t>vec</a:t>
            </a:r>
            <a:r>
              <a:rPr lang="en-AU" dirty="0"/>
              <a:t>(France) + </a:t>
            </a:r>
            <a:r>
              <a:rPr lang="en-AU" dirty="0" err="1"/>
              <a:t>vec</a:t>
            </a:r>
            <a:r>
              <a:rPr lang="en-AU" dirty="0"/>
              <a:t>(China) ≅ Beijing)</a:t>
            </a:r>
          </a:p>
        </p:txBody>
      </p:sp>
    </p:spTree>
    <p:extLst>
      <p:ext uri="{BB962C8B-B14F-4D97-AF65-F5344CB8AC3E}">
        <p14:creationId xmlns:p14="http://schemas.microsoft.com/office/powerpoint/2010/main" val="52788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Word2Vec(tor) Continued.</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3301103" cy="2763335"/>
          </a:xfrm>
        </p:spPr>
        <p:txBody>
          <a:bodyPr>
            <a:normAutofit/>
          </a:bodyPr>
          <a:lstStyle/>
          <a:p>
            <a:pPr marL="0" indent="0">
              <a:buNone/>
            </a:pPr>
            <a:r>
              <a:rPr lang="en-AU" b="1" dirty="0">
                <a:solidFill>
                  <a:srgbClr val="A40F6C"/>
                </a:solidFill>
              </a:rPr>
              <a:t>Word2Vec Configurations</a:t>
            </a:r>
            <a:endParaRPr lang="en-US" b="1" dirty="0">
              <a:solidFill>
                <a:srgbClr val="A40F6C"/>
              </a:solidFill>
            </a:endParaRPr>
          </a:p>
        </p:txBody>
      </p:sp>
      <p:sp>
        <p:nvSpPr>
          <p:cNvPr id="4" name="Rectangle 3"/>
          <p:cNvSpPr/>
          <p:nvPr/>
        </p:nvSpPr>
        <p:spPr>
          <a:xfrm>
            <a:off x="463176" y="1721490"/>
            <a:ext cx="3407784" cy="2505301"/>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models</a:t>
            </a:r>
          </a:p>
          <a:p>
            <a:pPr marL="342900" indent="-342900">
              <a:spcBef>
                <a:spcPct val="20000"/>
              </a:spcBef>
              <a:buClr>
                <a:srgbClr val="A40F6C"/>
              </a:buClr>
              <a:buFont typeface="Arial"/>
              <a:buChar char="•"/>
            </a:pP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Continuous Bag of Word (CBOW) </a:t>
            </a:r>
          </a:p>
          <a:p>
            <a:pPr marL="800100" lvl="1" indent="-342900">
              <a:spcBef>
                <a:spcPct val="20000"/>
              </a:spcBef>
              <a:buClr>
                <a:srgbClr val="A40F6C"/>
              </a:buClr>
              <a:buFont typeface="Arial"/>
              <a:buChar char="•"/>
            </a:pPr>
            <a:r>
              <a:rPr lang="en-AU" sz="1400" dirty="0">
                <a:solidFill>
                  <a:srgbClr val="0F1137"/>
                </a:solidFill>
              </a:rPr>
              <a:t>Predict a word </a:t>
            </a:r>
            <a:r>
              <a:rPr lang="en-AU" sz="1400" i="1" dirty="0">
                <a:solidFill>
                  <a:srgbClr val="0F1137"/>
                </a:solidFill>
              </a:rPr>
              <a:t>w(t)</a:t>
            </a:r>
            <a:r>
              <a:rPr lang="en-AU" sz="1400" dirty="0">
                <a:solidFill>
                  <a:srgbClr val="0F1137"/>
                </a:solidFill>
              </a:rPr>
              <a:t>  given its context</a:t>
            </a:r>
          </a:p>
          <a:p>
            <a:pPr marL="800100" lvl="1" indent="-342900">
              <a:spcBef>
                <a:spcPct val="20000"/>
              </a:spcBef>
              <a:buClr>
                <a:srgbClr val="A40F6C"/>
              </a:buClr>
              <a:buFont typeface="Arial"/>
              <a:buChar char="•"/>
            </a:pP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Skip-gram models </a:t>
            </a:r>
          </a:p>
          <a:p>
            <a:pPr marL="800100" lvl="1" indent="-342900">
              <a:spcBef>
                <a:spcPct val="20000"/>
              </a:spcBef>
              <a:buClr>
                <a:srgbClr val="A40F6C"/>
              </a:buClr>
              <a:buFont typeface="Arial"/>
              <a:buChar char="•"/>
            </a:pPr>
            <a:r>
              <a:rPr lang="en-AU" sz="1400" dirty="0">
                <a:solidFill>
                  <a:srgbClr val="0F1137"/>
                </a:solidFill>
              </a:rPr>
              <a:t>Predict context words given a word </a:t>
            </a:r>
            <a:r>
              <a:rPr lang="en-AU" sz="1400" i="1" dirty="0">
                <a:solidFill>
                  <a:srgbClr val="0F1137"/>
                </a:solidFill>
              </a:rPr>
              <a:t>w(t)</a:t>
            </a:r>
          </a:p>
          <a:p>
            <a:endParaRPr lang="en-AU" sz="1400" dirty="0"/>
          </a:p>
        </p:txBody>
      </p:sp>
      <p:pic>
        <p:nvPicPr>
          <p:cNvPr id="8" name="Picture 7"/>
          <p:cNvPicPr>
            <a:picLocks noChangeAspect="1"/>
          </p:cNvPicPr>
          <p:nvPr/>
        </p:nvPicPr>
        <p:blipFill>
          <a:blip r:embed="rId2"/>
          <a:stretch>
            <a:fillRect/>
          </a:stretch>
        </p:blipFill>
        <p:spPr>
          <a:xfrm>
            <a:off x="4396740" y="1543738"/>
            <a:ext cx="4418032" cy="2597899"/>
          </a:xfrm>
          <a:prstGeom prst="rect">
            <a:avLst/>
          </a:prstGeom>
          <a:ln w="12700">
            <a:solidFill>
              <a:schemeClr val="bg1">
                <a:lumMod val="85000"/>
              </a:schemeClr>
            </a:solidFill>
          </a:ln>
        </p:spPr>
      </p:pic>
    </p:spTree>
    <p:extLst>
      <p:ext uri="{BB962C8B-B14F-4D97-AF65-F5344CB8AC3E}">
        <p14:creationId xmlns:p14="http://schemas.microsoft.com/office/powerpoint/2010/main" val="2497922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6950075" cy="2921412"/>
          </a:xfrm>
        </p:spPr>
        <p:txBody>
          <a:bodyPr>
            <a:noAutofit/>
          </a:bodyPr>
          <a:lstStyle/>
          <a:p>
            <a:pPr>
              <a:lnSpc>
                <a:spcPct val="200000"/>
              </a:lnSpc>
            </a:pPr>
            <a:r>
              <a:rPr lang="en-AU" sz="1600" dirty="0"/>
              <a:t>Sentences - Sent2Vec</a:t>
            </a:r>
          </a:p>
          <a:p>
            <a:pPr>
              <a:lnSpc>
                <a:spcPct val="200000"/>
              </a:lnSpc>
            </a:pPr>
            <a:r>
              <a:rPr lang="en-AU" sz="1600" dirty="0"/>
              <a:t>Paragraphs - Doc2Vec</a:t>
            </a:r>
          </a:p>
          <a:p>
            <a:pPr>
              <a:lnSpc>
                <a:spcPct val="200000"/>
              </a:lnSpc>
            </a:pPr>
            <a:r>
              <a:rPr lang="en-AU" sz="1600" dirty="0"/>
              <a:t>Document topics - Top2Vec</a:t>
            </a:r>
          </a:p>
          <a:p>
            <a:pPr>
              <a:lnSpc>
                <a:spcPct val="200000"/>
              </a:lnSpc>
            </a:pPr>
            <a:r>
              <a:rPr lang="en-AU" sz="1600" dirty="0"/>
              <a:t>Multi-Modal - Data2Vec</a:t>
            </a:r>
          </a:p>
        </p:txBody>
      </p:sp>
      <p:sp>
        <p:nvSpPr>
          <p:cNvPr id="3" name="Text Placeholder 2"/>
          <p:cNvSpPr>
            <a:spLocks noGrp="1"/>
          </p:cNvSpPr>
          <p:nvPr>
            <p:ph type="body" sz="quarter" idx="10"/>
          </p:nvPr>
        </p:nvSpPr>
        <p:spPr/>
        <p:txBody>
          <a:bodyPr/>
          <a:lstStyle/>
          <a:p>
            <a:r>
              <a:rPr lang="en-AU" dirty="0"/>
              <a:t>Other Language Representations</a:t>
            </a:r>
          </a:p>
        </p:txBody>
      </p:sp>
      <p:sp>
        <p:nvSpPr>
          <p:cNvPr id="4" name="Text Placeholder 3"/>
          <p:cNvSpPr>
            <a:spLocks noGrp="1"/>
          </p:cNvSpPr>
          <p:nvPr>
            <p:ph type="body" sz="quarter" idx="12"/>
          </p:nvPr>
        </p:nvSpPr>
        <p:spPr/>
        <p:txBody>
          <a:bodyPr/>
          <a:lstStyle/>
          <a:p>
            <a:r>
              <a:rPr lang="en-AU" dirty="0"/>
              <a:t>Different Embeddings Forms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1026" name="Picture 2" descr="Document Embedding Techniques. A review of notable literature on the… | by  Shay Palachy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865" y="1222073"/>
            <a:ext cx="3198042" cy="1578408"/>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descr="From Word Embeddings to Sentence Embeddings — Part 2/3 | by Diogo Ferreira  | DataDrivenInves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938" y="3102153"/>
            <a:ext cx="2293897" cy="1558354"/>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74900" y="944644"/>
            <a:ext cx="1459054" cy="261610"/>
          </a:xfrm>
          <a:prstGeom prst="rect">
            <a:avLst/>
          </a:prstGeom>
          <a:noFill/>
        </p:spPr>
        <p:txBody>
          <a:bodyPr wrap="none" rtlCol="0">
            <a:spAutoFit/>
          </a:bodyPr>
          <a:lstStyle/>
          <a:p>
            <a:r>
              <a:rPr lang="en-AU" sz="1100" i="1" dirty="0">
                <a:solidFill>
                  <a:schemeClr val="bg1">
                    <a:lumMod val="65000"/>
                  </a:schemeClr>
                </a:solidFill>
              </a:rPr>
              <a:t>Document embedding</a:t>
            </a:r>
          </a:p>
        </p:txBody>
      </p:sp>
    </p:spTree>
    <p:extLst>
      <p:ext uri="{BB962C8B-B14F-4D97-AF65-F5344CB8AC3E}">
        <p14:creationId xmlns:p14="http://schemas.microsoft.com/office/powerpoint/2010/main" val="587850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Processing</a:t>
            </a:r>
          </a:p>
        </p:txBody>
      </p:sp>
      <p:sp>
        <p:nvSpPr>
          <p:cNvPr id="9" name="Text Placeholder 3"/>
          <p:cNvSpPr>
            <a:spLocks noGrp="1"/>
          </p:cNvSpPr>
          <p:nvPr>
            <p:ph type="body" sz="quarter" idx="12"/>
          </p:nvPr>
        </p:nvSpPr>
        <p:spPr>
          <a:xfrm>
            <a:off x="463176" y="1414124"/>
            <a:ext cx="6950075" cy="216647"/>
          </a:xfrm>
        </p:spPr>
        <p:txBody>
          <a:bodyPr/>
          <a:lstStyle/>
          <a:p>
            <a:r>
              <a:rPr lang="en-AU" dirty="0"/>
              <a:t>Agenda (Hands-on Session) – Word Representations</a:t>
            </a:r>
          </a:p>
        </p:txBody>
      </p:sp>
      <p:sp>
        <p:nvSpPr>
          <p:cNvPr id="10" name="Text Placeholder 1"/>
          <p:cNvSpPr txBox="1">
            <a:spLocks/>
          </p:cNvSpPr>
          <p:nvPr/>
        </p:nvSpPr>
        <p:spPr>
          <a:xfrm>
            <a:off x="463176" y="1739094"/>
            <a:ext cx="8092517"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2000" b="1" dirty="0"/>
              <a:t>Learning word representations from scratch</a:t>
            </a:r>
          </a:p>
          <a:p>
            <a:pPr marL="914400" lvl="1" indent="-514350">
              <a:lnSpc>
                <a:spcPct val="150000"/>
              </a:lnSpc>
              <a:buClr>
                <a:schemeClr val="accent2"/>
              </a:buClr>
              <a:buFont typeface="Arial" panose="020B0604020202020204" pitchFamily="34" charset="0"/>
              <a:buChar char="•"/>
            </a:pPr>
            <a:r>
              <a:rPr lang="en-AU" sz="1600" dirty="0"/>
              <a:t>General domain and domain-specific word embeddings</a:t>
            </a:r>
          </a:p>
          <a:p>
            <a:pPr marL="914400" lvl="1" indent="-514350">
              <a:lnSpc>
                <a:spcPct val="150000"/>
              </a:lnSpc>
              <a:buClr>
                <a:schemeClr val="accent2"/>
              </a:buClr>
              <a:buFont typeface="Arial" panose="020B0604020202020204" pitchFamily="34" charset="0"/>
              <a:buChar char="•"/>
            </a:pPr>
            <a:r>
              <a:rPr lang="en-AU" sz="1600" dirty="0"/>
              <a:t>Word similarity</a:t>
            </a:r>
          </a:p>
          <a:p>
            <a:pPr marL="914400" lvl="1" indent="-514350">
              <a:lnSpc>
                <a:spcPct val="150000"/>
              </a:lnSpc>
              <a:buClr>
                <a:schemeClr val="accent2"/>
              </a:buClr>
              <a:buFont typeface="Arial" panose="020B0604020202020204" pitchFamily="34" charset="0"/>
              <a:buChar char="•"/>
            </a:pPr>
            <a:r>
              <a:rPr lang="en-AU" sz="1600" dirty="0"/>
              <a:t>Word vector clustering and visualisation</a:t>
            </a:r>
          </a:p>
          <a:p>
            <a:pPr marL="400050" lvl="1" indent="0">
              <a:lnSpc>
                <a:spcPct val="150000"/>
              </a:lnSpc>
              <a:buClr>
                <a:schemeClr val="accent2"/>
              </a:buClr>
              <a:buNone/>
            </a:pPr>
            <a:endParaRPr lang="en-AU" sz="1000" dirty="0"/>
          </a:p>
          <a:p>
            <a:pPr marL="0" indent="0">
              <a:buNone/>
            </a:pPr>
            <a:r>
              <a:rPr lang="en-AU" sz="2000" b="1" dirty="0"/>
              <a:t>Supplementary Content</a:t>
            </a:r>
          </a:p>
          <a:p>
            <a:pPr lvl="1">
              <a:lnSpc>
                <a:spcPct val="150000"/>
              </a:lnSpc>
              <a:buClr>
                <a:schemeClr val="accent2"/>
              </a:buClr>
              <a:buFont typeface="Arial" panose="020B0604020202020204" pitchFamily="34" charset="0"/>
              <a:buChar char="•"/>
            </a:pPr>
            <a:r>
              <a:rPr lang="en-AU" sz="1600"/>
              <a:t>Interactive exploration of </a:t>
            </a:r>
            <a:r>
              <a:rPr lang="en-AU" sz="1600" dirty="0"/>
              <a:t>word2vec models: </a:t>
            </a:r>
            <a:r>
              <a:rPr lang="en-AU" sz="1600" dirty="0">
                <a:hlinkClick r:id="rId3"/>
              </a:rPr>
              <a:t>https://ronxin.github.io/wevi/</a:t>
            </a:r>
            <a:endParaRPr lang="en-AU" sz="1600" b="1" dirty="0"/>
          </a:p>
        </p:txBody>
      </p:sp>
      <p:sp>
        <p:nvSpPr>
          <p:cNvPr id="8"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Notebooks: 12.2.1 – Word vector visualization with </a:t>
            </a:r>
            <a:r>
              <a:rPr lang="en-US" sz="1000" dirty="0" err="1">
                <a:solidFill>
                  <a:schemeClr val="bg1">
                    <a:lumMod val="50000"/>
                  </a:schemeClr>
                </a:solidFill>
              </a:rPr>
              <a:t>Gensim</a:t>
            </a:r>
            <a:r>
              <a:rPr lang="en-US" sz="1000" dirty="0">
                <a:solidFill>
                  <a:schemeClr val="bg1">
                    <a:lumMod val="50000"/>
                  </a:schemeClr>
                </a:solidFill>
              </a:rPr>
              <a:t> &amp; 12.2.2 – Learning Word Embeddings</a:t>
            </a:r>
            <a:endParaRPr lang="en-AU" dirty="0">
              <a:solidFill>
                <a:schemeClr val="bg1">
                  <a:lumMod val="50000"/>
                </a:schemeClr>
              </a:solidFill>
            </a:endParaRPr>
          </a:p>
        </p:txBody>
      </p:sp>
    </p:spTree>
    <p:extLst>
      <p:ext uri="{BB962C8B-B14F-4D97-AF65-F5344CB8AC3E}">
        <p14:creationId xmlns:p14="http://schemas.microsoft.com/office/powerpoint/2010/main" val="3497157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a:lstStyle/>
          <a:p>
            <a:r>
              <a:rPr lang="en-US" dirty="0"/>
              <a:t>12.3 Supervised Learning</a:t>
            </a:r>
            <a:br>
              <a:rPr lang="en-US" dirty="0"/>
            </a:br>
            <a:r>
              <a:rPr lang="en-US" sz="3600" b="0" dirty="0" err="1"/>
              <a:t>Learning</a:t>
            </a:r>
            <a:r>
              <a:rPr lang="en-US" sz="3600" b="0" dirty="0"/>
              <a:t> from example</a:t>
            </a:r>
            <a:endParaRPr lang="en-US" b="0" dirty="0"/>
          </a:p>
        </p:txBody>
      </p:sp>
    </p:spTree>
    <p:extLst>
      <p:ext uri="{BB962C8B-B14F-4D97-AF65-F5344CB8AC3E}">
        <p14:creationId xmlns:p14="http://schemas.microsoft.com/office/powerpoint/2010/main" val="3240282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Supervised Learning</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5" name="Text Placeholder 3"/>
          <p:cNvSpPr>
            <a:spLocks noGrp="1"/>
          </p:cNvSpPr>
          <p:nvPr>
            <p:ph type="body" sz="quarter" idx="12"/>
          </p:nvPr>
        </p:nvSpPr>
        <p:spPr>
          <a:xfrm>
            <a:off x="463176" y="1414124"/>
            <a:ext cx="6950075" cy="216647"/>
          </a:xfrm>
        </p:spPr>
        <p:txBody>
          <a:bodyPr/>
          <a:lstStyle/>
          <a:p>
            <a:r>
              <a:rPr lang="en-AU" dirty="0"/>
              <a:t>Fundamentals of Supervised Learning</a:t>
            </a:r>
          </a:p>
        </p:txBody>
      </p:sp>
      <p:pic>
        <p:nvPicPr>
          <p:cNvPr id="2050" name="Picture 2" descr="Machine learning (ML) is expanding the possibilities - Log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073" y="2104982"/>
            <a:ext cx="3700219" cy="2307217"/>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0"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b="1" dirty="0">
                <a:solidFill>
                  <a:schemeClr val="accent2"/>
                </a:solidFill>
              </a:rPr>
              <a:t>Aim</a:t>
            </a:r>
            <a:r>
              <a:rPr lang="en-AU" sz="1800" dirty="0"/>
              <a:t>: Learn a complex function that maps X to y when provided a set of labelled x, y pairs as example</a:t>
            </a:r>
          </a:p>
          <a:p>
            <a:pPr>
              <a:buClr>
                <a:schemeClr val="accent2"/>
              </a:buClr>
            </a:pPr>
            <a:endParaRPr lang="en-AU" sz="1800" dirty="0"/>
          </a:p>
          <a:p>
            <a:pPr>
              <a:buClr>
                <a:schemeClr val="accent2"/>
              </a:buClr>
            </a:pPr>
            <a:r>
              <a:rPr lang="en-AU" sz="1800" dirty="0" err="1"/>
              <a:t>x,y</a:t>
            </a:r>
            <a:r>
              <a:rPr lang="en-AU" sz="1800" dirty="0"/>
              <a:t> pairs are typically acquired through human annotation using a pre-defined schema/model</a:t>
            </a:r>
          </a:p>
          <a:p>
            <a:pPr>
              <a:buClr>
                <a:schemeClr val="accent2"/>
              </a:buClr>
            </a:pPr>
            <a:endParaRPr lang="en-AU" sz="1800" dirty="0"/>
          </a:p>
          <a:p>
            <a:pPr>
              <a:buClr>
                <a:schemeClr val="accent2"/>
              </a:buClr>
            </a:pPr>
            <a:r>
              <a:rPr lang="en-AU" sz="1800" dirty="0"/>
              <a:t>Can vary in difficulty and complexity</a:t>
            </a:r>
            <a:endParaRPr lang="en-AU" sz="1100" dirty="0"/>
          </a:p>
        </p:txBody>
      </p:sp>
    </p:spTree>
    <p:extLst>
      <p:ext uri="{BB962C8B-B14F-4D97-AF65-F5344CB8AC3E}">
        <p14:creationId xmlns:p14="http://schemas.microsoft.com/office/powerpoint/2010/main" val="3697768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Supervised Learning</a:t>
            </a:r>
          </a:p>
        </p:txBody>
      </p:sp>
      <p:sp>
        <p:nvSpPr>
          <p:cNvPr id="9" name="Text Placeholder 8"/>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216647"/>
          </a:xfrm>
        </p:spPr>
        <p:txBody>
          <a:bodyPr/>
          <a:lstStyle/>
          <a:p>
            <a:r>
              <a:rPr lang="en-AU" dirty="0"/>
              <a:t>Agenda (Hands-on Session) – Exploring Supervised NLP Tasks using </a:t>
            </a:r>
            <a:r>
              <a:rPr lang="en-AU" dirty="0" err="1"/>
              <a:t>HuggingFace</a:t>
            </a:r>
            <a:r>
              <a:rPr lang="en-AU" dirty="0"/>
              <a:t> </a:t>
            </a:r>
            <a:r>
              <a:rPr lang="en-AU" dirty="0">
                <a:latin typeface="Segoe UI Emoji" panose="020B0502040204020203" pitchFamily="34" charset="0"/>
              </a:rPr>
              <a:t>🤗</a:t>
            </a:r>
            <a:endParaRPr lang="en-AU" dirty="0"/>
          </a:p>
          <a:p>
            <a:r>
              <a:rPr lang="en-AU" dirty="0"/>
              <a:t> </a:t>
            </a:r>
          </a:p>
        </p:txBody>
      </p:sp>
      <p:sp>
        <p:nvSpPr>
          <p:cNvPr id="10" name="TextBox 9"/>
          <p:cNvSpPr txBox="1"/>
          <p:nvPr/>
        </p:nvSpPr>
        <p:spPr>
          <a:xfrm>
            <a:off x="1282517" y="1936227"/>
            <a:ext cx="2662075" cy="1754326"/>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Sequence Classification</a:t>
            </a:r>
          </a:p>
          <a:p>
            <a:pPr marL="285750" indent="-285750">
              <a:lnSpc>
                <a:spcPct val="150000"/>
              </a:lnSpc>
              <a:buClr>
                <a:schemeClr val="accent2"/>
              </a:buClr>
              <a:buFont typeface="Arial" panose="020B0604020202020204" pitchFamily="34" charset="0"/>
              <a:buChar char="•"/>
            </a:pPr>
            <a:r>
              <a:rPr lang="en-AU" dirty="0"/>
              <a:t>Question Answering</a:t>
            </a:r>
          </a:p>
          <a:p>
            <a:pPr marL="285750" indent="-285750">
              <a:lnSpc>
                <a:spcPct val="150000"/>
              </a:lnSpc>
              <a:buClr>
                <a:schemeClr val="accent2"/>
              </a:buClr>
              <a:buFont typeface="Arial" panose="020B0604020202020204" pitchFamily="34" charset="0"/>
              <a:buChar char="•"/>
            </a:pPr>
            <a:r>
              <a:rPr lang="en-AU" dirty="0"/>
              <a:t>Language Modelling</a:t>
            </a:r>
          </a:p>
          <a:p>
            <a:pPr marL="285750" indent="-285750">
              <a:lnSpc>
                <a:spcPct val="150000"/>
              </a:lnSpc>
              <a:buClr>
                <a:schemeClr val="accent2"/>
              </a:buClr>
              <a:buFont typeface="Arial" panose="020B0604020202020204" pitchFamily="34" charset="0"/>
              <a:buChar char="•"/>
            </a:pPr>
            <a:r>
              <a:rPr lang="en-AU" dirty="0"/>
              <a:t>Text Generation</a:t>
            </a:r>
          </a:p>
        </p:txBody>
      </p:sp>
      <p:sp>
        <p:nvSpPr>
          <p:cNvPr id="11" name="TextBox 10"/>
          <p:cNvSpPr txBox="1"/>
          <p:nvPr/>
        </p:nvSpPr>
        <p:spPr>
          <a:xfrm>
            <a:off x="4987620" y="1936227"/>
            <a:ext cx="2914516" cy="1754326"/>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Named Entity Recognition</a:t>
            </a:r>
          </a:p>
          <a:p>
            <a:pPr marL="285750" indent="-285750">
              <a:lnSpc>
                <a:spcPct val="150000"/>
              </a:lnSpc>
              <a:buClr>
                <a:schemeClr val="accent2"/>
              </a:buClr>
              <a:buFont typeface="Arial" panose="020B0604020202020204" pitchFamily="34" charset="0"/>
              <a:buChar char="•"/>
            </a:pPr>
            <a:r>
              <a:rPr lang="en-AU" dirty="0"/>
              <a:t>Summarization</a:t>
            </a:r>
          </a:p>
          <a:p>
            <a:pPr marL="285750" indent="-285750">
              <a:lnSpc>
                <a:spcPct val="150000"/>
              </a:lnSpc>
              <a:buClr>
                <a:schemeClr val="accent2"/>
              </a:buClr>
              <a:buFont typeface="Arial" panose="020B0604020202020204" pitchFamily="34" charset="0"/>
              <a:buChar char="•"/>
            </a:pPr>
            <a:r>
              <a:rPr lang="en-AU" dirty="0"/>
              <a:t>Translation</a:t>
            </a:r>
          </a:p>
          <a:p>
            <a:pPr marL="285750" indent="-285750">
              <a:lnSpc>
                <a:spcPct val="150000"/>
              </a:lnSpc>
              <a:buClr>
                <a:schemeClr val="accent2"/>
              </a:buClr>
              <a:buFont typeface="Arial" panose="020B0604020202020204" pitchFamily="34" charset="0"/>
              <a:buChar char="•"/>
            </a:pPr>
            <a:r>
              <a:rPr lang="en-AU" dirty="0">
                <a:solidFill>
                  <a:schemeClr val="accent2"/>
                </a:solidFill>
                <a:hlinkClick r:id="rId2"/>
              </a:rPr>
              <a:t>Colab Notebook</a:t>
            </a:r>
            <a:endParaRPr lang="en-AU" dirty="0">
              <a:solidFill>
                <a:schemeClr val="accent2"/>
              </a:solidFill>
            </a:endParaRPr>
          </a:p>
        </p:txBody>
      </p:sp>
    </p:spTree>
    <p:extLst>
      <p:ext uri="{BB962C8B-B14F-4D97-AF65-F5344CB8AC3E}">
        <p14:creationId xmlns:p14="http://schemas.microsoft.com/office/powerpoint/2010/main" val="2309652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Annotation</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pic>
        <p:nvPicPr>
          <p:cNvPr id="1026" name="Picture 2" descr="1. The Basics - Natural Language Annotation for Machine Learning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996" y="1849508"/>
            <a:ext cx="3760008" cy="2715801"/>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2" name="Text Placeholder 3"/>
          <p:cNvSpPr>
            <a:spLocks noGrp="1"/>
          </p:cNvSpPr>
          <p:nvPr>
            <p:ph type="body" sz="quarter" idx="12"/>
          </p:nvPr>
        </p:nvSpPr>
        <p:spPr>
          <a:xfrm>
            <a:off x="463176" y="1414124"/>
            <a:ext cx="6950075" cy="216647"/>
          </a:xfrm>
        </p:spPr>
        <p:txBody>
          <a:bodyPr/>
          <a:lstStyle/>
          <a:p>
            <a:r>
              <a:rPr lang="en-AU" dirty="0"/>
              <a:t>The Annotation Development Cycle</a:t>
            </a:r>
          </a:p>
        </p:txBody>
      </p:sp>
    </p:spTree>
    <p:extLst>
      <p:ext uri="{BB962C8B-B14F-4D97-AF65-F5344CB8AC3E}">
        <p14:creationId xmlns:p14="http://schemas.microsoft.com/office/powerpoint/2010/main" val="2840163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1 - Specifying a </a:t>
            </a:r>
            <a:r>
              <a:rPr lang="en-AU" u="sng" dirty="0"/>
              <a:t>Model</a:t>
            </a:r>
            <a:r>
              <a:rPr lang="en-AU" dirty="0"/>
              <a:t> for Annotation</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600" dirty="0"/>
              <a:t>What are the goals of the annotation task?</a:t>
            </a:r>
          </a:p>
          <a:p>
            <a:pPr marL="0" indent="0">
              <a:buClr>
                <a:schemeClr val="accent2"/>
              </a:buClr>
              <a:buNone/>
            </a:pPr>
            <a:endParaRPr lang="en-AU" sz="900" dirty="0"/>
          </a:p>
          <a:p>
            <a:pPr>
              <a:buClr>
                <a:schemeClr val="accent2"/>
              </a:buClr>
            </a:pPr>
            <a:r>
              <a:rPr lang="en-AU" sz="1600" dirty="0"/>
              <a:t>What are the characteristics of the dataset? Is it representative of the goals of the task? Is it balanced? What is the quality?</a:t>
            </a:r>
          </a:p>
          <a:p>
            <a:pPr>
              <a:buClr>
                <a:schemeClr val="accent2"/>
              </a:buClr>
            </a:pPr>
            <a:endParaRPr lang="en-AU" sz="900" dirty="0"/>
          </a:p>
          <a:p>
            <a:pPr>
              <a:buClr>
                <a:schemeClr val="accent2"/>
              </a:buClr>
            </a:pPr>
            <a:r>
              <a:rPr lang="en-AU" sz="1600" dirty="0"/>
              <a:t>Does the task require subject matter experts or linguists?</a:t>
            </a:r>
          </a:p>
          <a:p>
            <a:pPr>
              <a:buClr>
                <a:schemeClr val="accent2"/>
              </a:buClr>
            </a:pPr>
            <a:endParaRPr lang="en-AU" sz="1600" dirty="0"/>
          </a:p>
          <a:p>
            <a:pPr>
              <a:buClr>
                <a:schemeClr val="accent2"/>
              </a:buClr>
            </a:pPr>
            <a:r>
              <a:rPr lang="en-AU" sz="1600" dirty="0"/>
              <a:t>Does a complete or partial model already exist?</a:t>
            </a:r>
          </a:p>
        </p:txBody>
      </p:sp>
      <p:sp>
        <p:nvSpPr>
          <p:cNvPr id="9" name="Content Placeholder 2">
            <a:extLst>
              <a:ext uri="{FF2B5EF4-FFF2-40B4-BE49-F238E27FC236}">
                <a16:creationId xmlns:a16="http://schemas.microsoft.com/office/drawing/2014/main" id="{851898C9-9445-4551-BEC8-8E471855DC19}"/>
              </a:ext>
            </a:extLst>
          </p:cNvPr>
          <p:cNvSpPr txBox="1">
            <a:spLocks/>
          </p:cNvSpPr>
          <p:nvPr/>
        </p:nvSpPr>
        <p:spPr>
          <a:xfrm>
            <a:off x="4713316" y="1739093"/>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grpSp>
        <p:nvGrpSpPr>
          <p:cNvPr id="18" name="Group 17"/>
          <p:cNvGrpSpPr/>
          <p:nvPr/>
        </p:nvGrpSpPr>
        <p:grpSpPr>
          <a:xfrm>
            <a:off x="5058357" y="4044543"/>
            <a:ext cx="3383164" cy="374381"/>
            <a:chOff x="5108630" y="4105448"/>
            <a:chExt cx="3383164" cy="374381"/>
          </a:xfrm>
        </p:grpSpPr>
        <p:sp>
          <p:nvSpPr>
            <p:cNvPr id="5" name="Rectangle 4"/>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4" name="Rectangle 13"/>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6" name="Rectangle 15"/>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17" name="TextBox 16"/>
          <p:cNvSpPr txBox="1"/>
          <p:nvPr/>
        </p:nvSpPr>
        <p:spPr>
          <a:xfrm>
            <a:off x="7183201" y="4476518"/>
            <a:ext cx="1372492" cy="369332"/>
          </a:xfrm>
          <a:prstGeom prst="rect">
            <a:avLst/>
          </a:prstGeom>
          <a:noFill/>
        </p:spPr>
        <p:txBody>
          <a:bodyPr wrap="none" rtlCol="0">
            <a:spAutoFit/>
          </a:bodyPr>
          <a:lstStyle/>
          <a:p>
            <a:r>
              <a:rPr lang="en-AU" dirty="0"/>
              <a:t>Initial Model</a:t>
            </a:r>
          </a:p>
        </p:txBody>
      </p:sp>
    </p:spTree>
    <p:extLst>
      <p:ext uri="{BB962C8B-B14F-4D97-AF65-F5344CB8AC3E}">
        <p14:creationId xmlns:p14="http://schemas.microsoft.com/office/powerpoint/2010/main" val="1107482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2 - Performing human </a:t>
            </a:r>
            <a:r>
              <a:rPr lang="en-AU" u="sng" dirty="0"/>
              <a:t>annotation</a:t>
            </a:r>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What tool will be used to perform annotation?</a:t>
            </a:r>
          </a:p>
          <a:p>
            <a:pPr>
              <a:buClr>
                <a:schemeClr val="accent2"/>
              </a:buClr>
            </a:pPr>
            <a:endParaRPr lang="en-AU" sz="1000" dirty="0"/>
          </a:p>
          <a:p>
            <a:pPr>
              <a:buClr>
                <a:schemeClr val="accent2"/>
              </a:buClr>
            </a:pPr>
            <a:r>
              <a:rPr lang="en-AU" sz="1800" dirty="0"/>
              <a:t>How many annotators are required to arrive at a </a:t>
            </a:r>
            <a:r>
              <a:rPr lang="en-AU" sz="1800" i="1" dirty="0"/>
              <a:t>gold standard</a:t>
            </a:r>
            <a:r>
              <a:rPr lang="en-AU" sz="1800" dirty="0"/>
              <a:t>?</a:t>
            </a:r>
          </a:p>
          <a:p>
            <a:pPr>
              <a:buClr>
                <a:schemeClr val="accent2"/>
              </a:buClr>
            </a:pPr>
            <a:endParaRPr lang="en-AU" sz="1000" dirty="0"/>
          </a:p>
          <a:p>
            <a:pPr>
              <a:buClr>
                <a:schemeClr val="accent2"/>
              </a:buClr>
            </a:pPr>
            <a:r>
              <a:rPr lang="en-AU" sz="1800" dirty="0"/>
              <a:t>What level of resources are committed to the annotation task?</a:t>
            </a:r>
          </a:p>
          <a:p>
            <a:pPr>
              <a:buClr>
                <a:schemeClr val="accent2"/>
              </a:buClr>
            </a:pPr>
            <a:endParaRPr lang="en-AU" sz="1000" dirty="0"/>
          </a:p>
          <a:p>
            <a:pPr>
              <a:buClr>
                <a:schemeClr val="accent2"/>
              </a:buClr>
            </a:pPr>
            <a:r>
              <a:rPr lang="en-AU" sz="1800" dirty="0"/>
              <a:t>How much data will be sufficient for training and testing?</a:t>
            </a:r>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a:solidFill>
                  <a:srgbClr val="3083DC"/>
                </a:solidFill>
              </a:rPr>
              <a:t>activity</a:t>
            </a: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1758934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Schedule</a:t>
            </a:r>
          </a:p>
        </p:txBody>
      </p:sp>
      <p:sp>
        <p:nvSpPr>
          <p:cNvPr id="5" name="Text Placeholder 4"/>
          <p:cNvSpPr>
            <a:spLocks noGrp="1"/>
          </p:cNvSpPr>
          <p:nvPr>
            <p:ph type="body" sz="quarter" idx="13"/>
          </p:nvPr>
        </p:nvSpPr>
        <p:spPr/>
        <p:txBody>
          <a:bodyPr/>
          <a:lstStyle/>
          <a:p>
            <a:r>
              <a:rPr lang="en-US" dirty="0"/>
              <a:t>Associate Prof. Wei Liu &amp; Tyler Bikaun, UWA</a:t>
            </a:r>
          </a:p>
        </p:txBody>
      </p:sp>
      <p:graphicFrame>
        <p:nvGraphicFramePr>
          <p:cNvPr id="6" name="Table 5"/>
          <p:cNvGraphicFramePr>
            <a:graphicFrameLocks noGrp="1"/>
          </p:cNvGraphicFramePr>
          <p:nvPr>
            <p:extLst>
              <p:ext uri="{D42A27DB-BD31-4B8C-83A1-F6EECF244321}">
                <p14:modId xmlns:p14="http://schemas.microsoft.com/office/powerpoint/2010/main" val="1505160041"/>
              </p:ext>
            </p:extLst>
          </p:nvPr>
        </p:nvGraphicFramePr>
        <p:xfrm>
          <a:off x="2155603" y="1170954"/>
          <a:ext cx="4832795" cy="3635548"/>
        </p:xfrm>
        <a:graphic>
          <a:graphicData uri="http://schemas.openxmlformats.org/drawingml/2006/table">
            <a:tbl>
              <a:tblPr firstRow="1" bandRow="1">
                <a:tableStyleId>{5C22544A-7EE6-4342-B048-85BDC9FD1C3A}</a:tableStyleId>
              </a:tblPr>
              <a:tblGrid>
                <a:gridCol w="587439">
                  <a:extLst>
                    <a:ext uri="{9D8B030D-6E8A-4147-A177-3AD203B41FA5}">
                      <a16:colId xmlns:a16="http://schemas.microsoft.com/office/drawing/2014/main" val="3025842263"/>
                    </a:ext>
                  </a:extLst>
                </a:gridCol>
                <a:gridCol w="570230">
                  <a:extLst>
                    <a:ext uri="{9D8B030D-6E8A-4147-A177-3AD203B41FA5}">
                      <a16:colId xmlns:a16="http://schemas.microsoft.com/office/drawing/2014/main" val="1013594498"/>
                    </a:ext>
                  </a:extLst>
                </a:gridCol>
                <a:gridCol w="2151126">
                  <a:extLst>
                    <a:ext uri="{9D8B030D-6E8A-4147-A177-3AD203B41FA5}">
                      <a16:colId xmlns:a16="http://schemas.microsoft.com/office/drawing/2014/main" val="185283760"/>
                    </a:ext>
                  </a:extLst>
                </a:gridCol>
                <a:gridCol w="1524000">
                  <a:extLst>
                    <a:ext uri="{9D8B030D-6E8A-4147-A177-3AD203B41FA5}">
                      <a16:colId xmlns:a16="http://schemas.microsoft.com/office/drawing/2014/main" val="1880171803"/>
                    </a:ext>
                  </a:extLst>
                </a:gridCol>
              </a:tblGrid>
              <a:tr h="216708">
                <a:tc>
                  <a:txBody>
                    <a:bodyPr/>
                    <a:lstStyle/>
                    <a:p>
                      <a:pPr algn="ctr"/>
                      <a:r>
                        <a:rPr lang="en-AU" sz="1000" b="0" dirty="0">
                          <a:solidFill>
                            <a:schemeClr val="tx1"/>
                          </a:solidFill>
                        </a:rPr>
                        <a:t>AWST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AU" sz="1000" b="0" dirty="0">
                          <a:solidFill>
                            <a:schemeClr val="tx1"/>
                          </a:solidFill>
                        </a:rPr>
                        <a:t>AEST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AU" sz="1000" b="0" dirty="0">
                          <a:solidFill>
                            <a:schemeClr val="tx1"/>
                          </a:solidFill>
                        </a:rPr>
                        <a:t>Agenda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AU" sz="1000" b="0" dirty="0">
                          <a:solidFill>
                            <a:schemeClr val="tx1"/>
                          </a:solidFill>
                        </a:rPr>
                        <a:t>Facilitator(s)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85552008"/>
                  </a:ext>
                </a:extLst>
              </a:tr>
              <a:tr h="255501">
                <a:tc>
                  <a:txBody>
                    <a:bodyPr/>
                    <a:lstStyle/>
                    <a:p>
                      <a:pPr algn="ctr"/>
                      <a:r>
                        <a:rPr lang="en-AU" sz="1000" dirty="0"/>
                        <a:t>07:30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AU" sz="1000" dirty="0"/>
                        <a:t>09:30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00" b="1" dirty="0"/>
                        <a:t>Q&amp;A, Issues &amp; Announcements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00" dirty="0"/>
                        <a:t>Tamryn/Wei/Tyler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2565043"/>
                  </a:ext>
                </a:extLst>
              </a:tr>
              <a:tr h="249382">
                <a:tc>
                  <a:txBody>
                    <a:bodyPr/>
                    <a:lstStyle/>
                    <a:p>
                      <a:pPr algn="ctr"/>
                      <a:r>
                        <a:rPr lang="en-AU" sz="1000" dirty="0"/>
                        <a:t>07:45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09:45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12.0 Overview</a:t>
                      </a:r>
                    </a:p>
                    <a:p>
                      <a:r>
                        <a:rPr lang="en-AU" sz="1000" dirty="0"/>
                        <a:t>12.1 Fundamentals of NLP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Wei</a:t>
                      </a:r>
                      <a:br>
                        <a:rPr lang="en-AU" sz="1000" dirty="0"/>
                      </a:br>
                      <a:r>
                        <a:rPr lang="en-AU" sz="1000" dirty="0"/>
                        <a:t>Tyler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0678570"/>
                  </a:ext>
                </a:extLst>
              </a:tr>
              <a:tr h="266007">
                <a:tc>
                  <a:txBody>
                    <a:bodyPr/>
                    <a:lstStyle/>
                    <a:p>
                      <a:pPr algn="ctr"/>
                      <a:r>
                        <a:rPr lang="en-AU" sz="1000" dirty="0"/>
                        <a:t>09:15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11:15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i="1" dirty="0"/>
                        <a:t>Morning</a:t>
                      </a:r>
                      <a:r>
                        <a:rPr lang="en-AU" sz="1000" i="1" baseline="0" dirty="0"/>
                        <a:t> Tea</a:t>
                      </a:r>
                      <a:endParaRPr lang="en-AU" sz="1000" i="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9437766"/>
                  </a:ext>
                </a:extLst>
              </a:tr>
              <a:tr h="199505">
                <a:tc>
                  <a:txBody>
                    <a:bodyPr/>
                    <a:lstStyle/>
                    <a:p>
                      <a:pPr algn="ctr"/>
                      <a:r>
                        <a:rPr lang="en-AU" sz="1000" dirty="0"/>
                        <a:t>09:30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11:30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12.2 Fundamentals of NLP</a:t>
                      </a:r>
                    </a:p>
                    <a:p>
                      <a:r>
                        <a:rPr lang="en-AU" sz="1000" dirty="0"/>
                        <a:t>12.3</a:t>
                      </a:r>
                      <a:r>
                        <a:rPr lang="en-AU" sz="1000" baseline="0" dirty="0"/>
                        <a:t> Supervised Learning</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Tyler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6964453"/>
                  </a:ext>
                </a:extLst>
              </a:tr>
              <a:tr h="221673">
                <a:tc>
                  <a:txBody>
                    <a:bodyPr/>
                    <a:lstStyle/>
                    <a:p>
                      <a:pPr algn="ctr"/>
                      <a:r>
                        <a:rPr lang="en-AU" sz="1000" dirty="0"/>
                        <a:t>11:00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13:00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i="1" dirty="0"/>
                        <a:t>Lunch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3179768"/>
                  </a:ext>
                </a:extLst>
              </a:tr>
              <a:tr h="210589">
                <a:tc>
                  <a:txBody>
                    <a:bodyPr/>
                    <a:lstStyle/>
                    <a:p>
                      <a:pPr algn="ctr"/>
                      <a:r>
                        <a:rPr lang="en-AU" sz="1000" dirty="0"/>
                        <a:t>11:45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13:45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12.3 Supervised Learning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Tyler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9231756"/>
                  </a:ext>
                </a:extLst>
              </a:tr>
              <a:tr h="199505">
                <a:tc>
                  <a:txBody>
                    <a:bodyPr/>
                    <a:lstStyle/>
                    <a:p>
                      <a:pPr algn="ctr"/>
                      <a:r>
                        <a:rPr lang="en-AU" sz="1000" dirty="0"/>
                        <a:t>13:15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15:15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i="1" dirty="0"/>
                        <a:t>Afternoon Tea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4725546"/>
                  </a:ext>
                </a:extLst>
              </a:tr>
              <a:tr h="188422">
                <a:tc>
                  <a:txBody>
                    <a:bodyPr/>
                    <a:lstStyle/>
                    <a:p>
                      <a:pPr algn="ctr"/>
                      <a:r>
                        <a:rPr lang="en-AU" sz="1000" dirty="0"/>
                        <a:t>13:30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15:30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a:t>Project Update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All/Tamryn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6867012"/>
                  </a:ext>
                </a:extLst>
              </a:tr>
              <a:tr h="210589">
                <a:tc>
                  <a:txBody>
                    <a:bodyPr/>
                    <a:lstStyle/>
                    <a:p>
                      <a:pPr algn="ctr"/>
                      <a:r>
                        <a:rPr lang="en-AU" sz="1000" dirty="0"/>
                        <a:t>14:00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16:00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12.4 Unsupervised Learning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Tyler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0524419"/>
                  </a:ext>
                </a:extLst>
              </a:tr>
              <a:tr h="207818">
                <a:tc>
                  <a:txBody>
                    <a:bodyPr/>
                    <a:lstStyle/>
                    <a:p>
                      <a:pPr algn="ctr"/>
                      <a:r>
                        <a:rPr lang="en-AU" sz="1000" dirty="0"/>
                        <a:t>14:30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16:30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a:t>Closeout &amp; Takeaways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Wei/Tyler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949434"/>
                  </a:ext>
                </a:extLst>
              </a:tr>
              <a:tr h="205047">
                <a:tc>
                  <a:txBody>
                    <a:bodyPr/>
                    <a:lstStyle/>
                    <a:p>
                      <a:pPr algn="ctr"/>
                      <a:r>
                        <a:rPr lang="en-AU" sz="1000" dirty="0"/>
                        <a:t>14:55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16:55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err="1"/>
                        <a:t>Menti</a:t>
                      </a:r>
                      <a:r>
                        <a:rPr lang="en-AU" sz="1000" b="1" dirty="0"/>
                        <a:t> Feedback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Tamryn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4538206"/>
                  </a:ext>
                </a:extLst>
              </a:tr>
              <a:tr h="370840">
                <a:tc>
                  <a:txBody>
                    <a:bodyPr/>
                    <a:lstStyle/>
                    <a:p>
                      <a:pPr algn="ctr"/>
                      <a:r>
                        <a:rPr lang="en-AU" sz="1000" dirty="0"/>
                        <a:t>15:00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17:00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a:t>Close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5645720"/>
                  </a:ext>
                </a:extLst>
              </a:tr>
            </a:tbl>
          </a:graphicData>
        </a:graphic>
      </p:graphicFrame>
    </p:spTree>
    <p:extLst>
      <p:ext uri="{BB962C8B-B14F-4D97-AF65-F5344CB8AC3E}">
        <p14:creationId xmlns:p14="http://schemas.microsoft.com/office/powerpoint/2010/main" val="3044851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3 &amp; 4 - Training and Testing</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What model architecture is best suited for the chosen task?</a:t>
            </a:r>
          </a:p>
          <a:p>
            <a:pPr>
              <a:buClr>
                <a:schemeClr val="accent2"/>
              </a:buClr>
            </a:pPr>
            <a:endParaRPr lang="en-AU" sz="1000" dirty="0"/>
          </a:p>
          <a:p>
            <a:pPr>
              <a:buClr>
                <a:schemeClr val="accent2"/>
              </a:buClr>
            </a:pPr>
            <a:r>
              <a:rPr lang="en-AU" sz="1800" dirty="0"/>
              <a:t>How will the texts be represented?</a:t>
            </a:r>
          </a:p>
          <a:p>
            <a:pPr>
              <a:buClr>
                <a:schemeClr val="accent2"/>
              </a:buClr>
            </a:pPr>
            <a:endParaRPr lang="en-AU" sz="1000" dirty="0"/>
          </a:p>
          <a:p>
            <a:pPr>
              <a:buClr>
                <a:schemeClr val="accent2"/>
              </a:buClr>
            </a:pPr>
            <a:r>
              <a:rPr lang="en-AU" sz="1800" dirty="0"/>
              <a:t>How will the model architecture be optimised?</a:t>
            </a:r>
          </a:p>
          <a:p>
            <a:pPr>
              <a:buClr>
                <a:schemeClr val="accent2"/>
              </a:buClr>
            </a:pPr>
            <a:endParaRPr lang="en-AU" sz="1000" dirty="0"/>
          </a:p>
          <a:p>
            <a:pPr>
              <a:buClr>
                <a:schemeClr val="accent2"/>
              </a:buClr>
            </a:pPr>
            <a:r>
              <a:rPr lang="en-AU" sz="1800" dirty="0"/>
              <a:t>What is the acceptable level of performance and expected </a:t>
            </a:r>
            <a:r>
              <a:rPr lang="en-AU" sz="1800" dirty="0" err="1"/>
              <a:t>bayes</a:t>
            </a:r>
            <a:r>
              <a:rPr lang="en-AU" sz="1800" dirty="0"/>
              <a:t> error rate?</a:t>
            </a:r>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a:solidFill>
                  <a:srgbClr val="3083DC"/>
                </a:solidFill>
              </a:rPr>
              <a:t>activity</a:t>
            </a: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2509254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5 – Evaluation of Model Performance</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Does the model meet the acceptable level of performance?</a:t>
            </a:r>
            <a:endParaRPr lang="en-AU" sz="1000" dirty="0"/>
          </a:p>
          <a:p>
            <a:pPr>
              <a:buClr>
                <a:schemeClr val="accent2"/>
              </a:buClr>
            </a:pPr>
            <a:endParaRPr lang="en-AU" sz="1000" dirty="0"/>
          </a:p>
          <a:p>
            <a:pPr>
              <a:buClr>
                <a:schemeClr val="accent2"/>
              </a:buClr>
            </a:pPr>
            <a:r>
              <a:rPr lang="en-AU" sz="1800" dirty="0"/>
              <a:t>What does the model do well at, what does the model struggle with?</a:t>
            </a:r>
            <a:endParaRPr lang="en-AU" sz="4000" dirty="0"/>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a:solidFill>
                  <a:srgbClr val="3083DC"/>
                </a:solidFill>
              </a:rPr>
              <a:t>activity</a:t>
            </a: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2529680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6 – </a:t>
            </a:r>
            <a:r>
              <a:rPr lang="en-AU" u="sng" dirty="0"/>
              <a:t>Revising </a:t>
            </a:r>
            <a:r>
              <a:rPr lang="en-AU" dirty="0"/>
              <a:t>the Model</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Does the model meet the goals of the task? If not, what modifications need to be made?</a:t>
            </a:r>
            <a:endParaRPr lang="en-AU" sz="1000" dirty="0"/>
          </a:p>
          <a:p>
            <a:pPr>
              <a:buClr>
                <a:schemeClr val="accent2"/>
              </a:buClr>
            </a:pPr>
            <a:endParaRPr lang="en-AU" sz="1000" dirty="0"/>
          </a:p>
          <a:p>
            <a:pPr>
              <a:buClr>
                <a:schemeClr val="accent2"/>
              </a:buClr>
            </a:pPr>
            <a:r>
              <a:rPr lang="en-AU" sz="1800" dirty="0"/>
              <a:t>How are the annotators performing? Is the task too challenging?</a:t>
            </a:r>
          </a:p>
        </p:txBody>
      </p:sp>
      <p:sp>
        <p:nvSpPr>
          <p:cNvPr id="23" name="Rectangle 22"/>
          <p:cNvSpPr/>
          <p:nvPr/>
        </p:nvSpPr>
        <p:spPr>
          <a:xfrm>
            <a:off x="5062513" y="4476518"/>
            <a:ext cx="929447" cy="363242"/>
          </a:xfrm>
          <a:prstGeom prst="rect">
            <a:avLst/>
          </a:prstGeom>
          <a:solidFill>
            <a:srgbClr val="F148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location</a:t>
            </a:r>
          </a:p>
        </p:txBody>
      </p:sp>
      <p:sp>
        <p:nvSpPr>
          <p:cNvPr id="24" name="Content Placeholder 2">
            <a:extLst>
              <a:ext uri="{FF2B5EF4-FFF2-40B4-BE49-F238E27FC236}">
                <a16:creationId xmlns:a16="http://schemas.microsoft.com/office/drawing/2014/main" id="{851898C9-9445-4551-BEC8-8E471855DC19}"/>
              </a:ext>
            </a:extLst>
          </p:cNvPr>
          <p:cNvSpPr txBox="1">
            <a:spLocks/>
          </p:cNvSpPr>
          <p:nvPr/>
        </p:nvSpPr>
        <p:spPr>
          <a:xfrm>
            <a:off x="4713316" y="1739093"/>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grpSp>
        <p:nvGrpSpPr>
          <p:cNvPr id="25" name="Group 24"/>
          <p:cNvGrpSpPr/>
          <p:nvPr/>
        </p:nvGrpSpPr>
        <p:grpSpPr>
          <a:xfrm>
            <a:off x="5058357" y="4044543"/>
            <a:ext cx="3383164" cy="374381"/>
            <a:chOff x="5108630" y="4105448"/>
            <a:chExt cx="3383164" cy="374381"/>
          </a:xfrm>
        </p:grpSpPr>
        <p:sp>
          <p:nvSpPr>
            <p:cNvPr id="26" name="Rectangle 2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27" name="Rectangle 2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28" name="Rectangle 2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29" name="TextBox 28"/>
          <p:cNvSpPr txBox="1"/>
          <p:nvPr/>
        </p:nvSpPr>
        <p:spPr>
          <a:xfrm>
            <a:off x="7183201" y="4476518"/>
            <a:ext cx="1275157" cy="369332"/>
          </a:xfrm>
          <a:prstGeom prst="rect">
            <a:avLst/>
          </a:prstGeom>
          <a:noFill/>
        </p:spPr>
        <p:txBody>
          <a:bodyPr wrap="none" rtlCol="0">
            <a:spAutoFit/>
          </a:bodyPr>
          <a:lstStyle/>
          <a:p>
            <a:r>
              <a:rPr lang="en-AU" dirty="0"/>
              <a:t>New Model</a:t>
            </a:r>
          </a:p>
        </p:txBody>
      </p:sp>
    </p:spTree>
    <p:extLst>
      <p:ext uri="{BB962C8B-B14F-4D97-AF65-F5344CB8AC3E}">
        <p14:creationId xmlns:p14="http://schemas.microsoft.com/office/powerpoint/2010/main" val="3413465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2883693"/>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a:highlight>
                  <a:srgbClr val="A9D18E"/>
                </a:highlight>
              </a:rPr>
              <a:t>ankle</a:t>
            </a: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445519" y="1257300"/>
            <a:ext cx="1207294" cy="369332"/>
          </a:xfrm>
          <a:prstGeom prst="rect">
            <a:avLst/>
          </a:prstGeom>
          <a:noFill/>
        </p:spPr>
        <p:txBody>
          <a:bodyPr wrap="square" rtlCol="0">
            <a:spAutoFit/>
          </a:bodyPr>
          <a:lstStyle/>
          <a:p>
            <a:pPr algn="ctr"/>
            <a:r>
              <a:rPr lang="en-AU" dirty="0">
                <a:solidFill>
                  <a:srgbClr val="3083DC"/>
                </a:solidFill>
              </a:rPr>
              <a:t>activity</a:t>
            </a:r>
          </a:p>
        </p:txBody>
      </p:sp>
      <p:sp>
        <p:nvSpPr>
          <p:cNvPr id="5" name="TextBox 4">
            <a:extLst>
              <a:ext uri="{FF2B5EF4-FFF2-40B4-BE49-F238E27FC236}">
                <a16:creationId xmlns:a16="http://schemas.microsoft.com/office/drawing/2014/main" id="{25A7EE1E-1936-40F1-885E-ABDBD458D02F}"/>
              </a:ext>
            </a:extLst>
          </p:cNvPr>
          <p:cNvSpPr txBox="1"/>
          <p:nvPr/>
        </p:nvSpPr>
        <p:spPr>
          <a:xfrm>
            <a:off x="273618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6" name="TextBox 5">
            <a:extLst>
              <a:ext uri="{FF2B5EF4-FFF2-40B4-BE49-F238E27FC236}">
                <a16:creationId xmlns:a16="http://schemas.microsoft.com/office/drawing/2014/main" id="{6C9474B9-6675-422D-871C-E1BC40F952AF}"/>
              </a:ext>
            </a:extLst>
          </p:cNvPr>
          <p:cNvSpPr txBox="1"/>
          <p:nvPr/>
        </p:nvSpPr>
        <p:spPr>
          <a:xfrm>
            <a:off x="4944049" y="1257300"/>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7" name="TextBox 6">
            <a:extLst>
              <a:ext uri="{FF2B5EF4-FFF2-40B4-BE49-F238E27FC236}">
                <a16:creationId xmlns:a16="http://schemas.microsoft.com/office/drawing/2014/main" id="{43A83949-4EB6-4DAE-96A9-5AA5075F2974}"/>
              </a:ext>
            </a:extLst>
          </p:cNvPr>
          <p:cNvSpPr txBox="1"/>
          <p:nvPr/>
        </p:nvSpPr>
        <p:spPr>
          <a:xfrm>
            <a:off x="723471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3376" y="3073823"/>
            <a:ext cx="1207294" cy="369332"/>
          </a:xfrm>
          <a:prstGeom prst="rect">
            <a:avLst/>
          </a:prstGeom>
          <a:noFill/>
        </p:spPr>
        <p:txBody>
          <a:bodyPr wrap="square" rtlCol="0">
            <a:spAutoFit/>
          </a:bodyPr>
          <a:lstStyle/>
          <a:p>
            <a:pPr algn="ctr"/>
            <a:r>
              <a:rPr lang="en-AU" dirty="0">
                <a:solidFill>
                  <a:srgbClr val="E6AA00"/>
                </a:solidFill>
              </a:rPr>
              <a:t>injury</a:t>
            </a:r>
          </a:p>
        </p:txBody>
      </p:sp>
      <p:sp>
        <p:nvSpPr>
          <p:cNvPr id="9" name="TextBox 8">
            <a:extLst>
              <a:ext uri="{FF2B5EF4-FFF2-40B4-BE49-F238E27FC236}">
                <a16:creationId xmlns:a16="http://schemas.microsoft.com/office/drawing/2014/main" id="{A9F1B95C-7776-4AF8-A0AD-7CA50D185337}"/>
              </a:ext>
            </a:extLst>
          </p:cNvPr>
          <p:cNvSpPr txBox="1"/>
          <p:nvPr/>
        </p:nvSpPr>
        <p:spPr>
          <a:xfrm>
            <a:off x="4917529" y="3073823"/>
            <a:ext cx="1207294" cy="369332"/>
          </a:xfrm>
          <a:prstGeom prst="rect">
            <a:avLst/>
          </a:prstGeom>
          <a:noFill/>
        </p:spPr>
        <p:txBody>
          <a:bodyPr wrap="square" rtlCol="0">
            <a:spAutoFit/>
          </a:bodyPr>
          <a:lstStyle/>
          <a:p>
            <a:pPr algn="ctr"/>
            <a:r>
              <a:rPr lang="en-AU" dirty="0">
                <a:solidFill>
                  <a:srgbClr val="9AC87A"/>
                </a:solidFill>
              </a:rPr>
              <a:t>body part</a:t>
            </a:r>
          </a:p>
        </p:txBody>
      </p:sp>
      <p:sp>
        <p:nvSpPr>
          <p:cNvPr id="13" name="Text Placeholder 12"/>
          <p:cNvSpPr>
            <a:spLocks noGrp="1"/>
          </p:cNvSpPr>
          <p:nvPr>
            <p:ph type="body" sz="quarter" idx="13"/>
          </p:nvPr>
        </p:nvSpPr>
        <p:spPr/>
        <p:txBody>
          <a:bodyPr/>
          <a:lstStyle/>
          <a:p>
            <a:r>
              <a:rPr lang="en-US" dirty="0"/>
              <a:t>Associate Prof. Wei Liu &amp; Tyler Bikaun, UWA</a:t>
            </a:r>
            <a:endParaRPr lang="en-AU" dirty="0"/>
          </a:p>
        </p:txBody>
      </p:sp>
      <p:sp>
        <p:nvSpPr>
          <p:cNvPr id="14" name="Text Placeholder 1"/>
          <p:cNvSpPr>
            <a:spLocks noGrp="1"/>
          </p:cNvSpPr>
          <p:nvPr>
            <p:ph type="body" sz="quarter" idx="10"/>
          </p:nvPr>
        </p:nvSpPr>
        <p:spPr>
          <a:xfrm>
            <a:off x="1605618" y="195356"/>
            <a:ext cx="6950075" cy="447675"/>
          </a:xfrm>
        </p:spPr>
        <p:txBody>
          <a:bodyPr>
            <a:normAutofit/>
          </a:bodyPr>
          <a:lstStyle/>
          <a:p>
            <a:r>
              <a:rPr lang="en-AU" dirty="0"/>
              <a:t>Annotation Example: Accident Report (NER)</a:t>
            </a:r>
          </a:p>
        </p:txBody>
      </p:sp>
    </p:spTree>
    <p:extLst>
      <p:ext uri="{BB962C8B-B14F-4D97-AF65-F5344CB8AC3E}">
        <p14:creationId xmlns:p14="http://schemas.microsoft.com/office/powerpoint/2010/main" val="2095613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3135153"/>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a:highlight>
                  <a:srgbClr val="A9D18E"/>
                </a:highlight>
              </a:rPr>
              <a:t>ankle</a:t>
            </a: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253919" y="2220097"/>
            <a:ext cx="1967009" cy="646331"/>
          </a:xfrm>
          <a:prstGeom prst="rect">
            <a:avLst/>
          </a:prstGeom>
          <a:noFill/>
        </p:spPr>
        <p:txBody>
          <a:bodyPr wrap="square" rtlCol="0">
            <a:spAutoFit/>
          </a:bodyPr>
          <a:lstStyle/>
          <a:p>
            <a:pPr algn="ctr"/>
            <a:r>
              <a:rPr lang="en-AU" dirty="0">
                <a:solidFill>
                  <a:srgbClr val="3083DC"/>
                </a:solidFill>
              </a:rPr>
              <a:t>activity</a:t>
            </a:r>
          </a:p>
          <a:p>
            <a:pPr algn="ctr"/>
            <a:r>
              <a:rPr lang="en-AU" dirty="0">
                <a:solidFill>
                  <a:srgbClr val="3083DC"/>
                </a:solidFill>
              </a:rPr>
              <a:t>activity/walking</a:t>
            </a:r>
          </a:p>
        </p:txBody>
      </p:sp>
      <p:sp>
        <p:nvSpPr>
          <p:cNvPr id="5" name="TextBox 4">
            <a:extLst>
              <a:ext uri="{FF2B5EF4-FFF2-40B4-BE49-F238E27FC236}">
                <a16:creationId xmlns:a16="http://schemas.microsoft.com/office/drawing/2014/main" id="{25A7EE1E-1936-40F1-885E-ABDBD458D02F}"/>
              </a:ext>
            </a:extLst>
          </p:cNvPr>
          <p:cNvSpPr txBox="1"/>
          <p:nvPr/>
        </p:nvSpPr>
        <p:spPr>
          <a:xfrm>
            <a:off x="2220928" y="957263"/>
            <a:ext cx="1967009"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location/car park</a:t>
            </a:r>
          </a:p>
        </p:txBody>
      </p:sp>
      <p:sp>
        <p:nvSpPr>
          <p:cNvPr id="6" name="TextBox 5">
            <a:extLst>
              <a:ext uri="{FF2B5EF4-FFF2-40B4-BE49-F238E27FC236}">
                <a16:creationId xmlns:a16="http://schemas.microsoft.com/office/drawing/2014/main" id="{6C9474B9-6675-422D-871C-E1BC40F952AF}"/>
              </a:ext>
            </a:extLst>
          </p:cNvPr>
          <p:cNvSpPr txBox="1"/>
          <p:nvPr/>
        </p:nvSpPr>
        <p:spPr>
          <a:xfrm>
            <a:off x="4792678" y="957263"/>
            <a:ext cx="1967009" cy="646331"/>
          </a:xfrm>
          <a:prstGeom prst="rect">
            <a:avLst/>
          </a:prstGeom>
          <a:noFill/>
        </p:spPr>
        <p:txBody>
          <a:bodyPr wrap="square" rtlCol="0">
            <a:spAutoFit/>
          </a:bodyPr>
          <a:lstStyle/>
          <a:p>
            <a:pPr algn="ctr"/>
            <a:r>
              <a:rPr lang="en-AU" dirty="0">
                <a:solidFill>
                  <a:srgbClr val="F14848"/>
                </a:solidFill>
              </a:rPr>
              <a:t>location</a:t>
            </a:r>
            <a:br>
              <a:rPr lang="en-AU" dirty="0">
                <a:solidFill>
                  <a:srgbClr val="F14848"/>
                </a:solidFill>
              </a:rPr>
            </a:br>
            <a:r>
              <a:rPr lang="en-AU" dirty="0">
                <a:solidFill>
                  <a:srgbClr val="F14848"/>
                </a:solidFill>
              </a:rPr>
              <a:t>location/office</a:t>
            </a:r>
          </a:p>
        </p:txBody>
      </p:sp>
      <p:sp>
        <p:nvSpPr>
          <p:cNvPr id="7" name="TextBox 6">
            <a:extLst>
              <a:ext uri="{FF2B5EF4-FFF2-40B4-BE49-F238E27FC236}">
                <a16:creationId xmlns:a16="http://schemas.microsoft.com/office/drawing/2014/main" id="{43A83949-4EB6-4DAE-96A9-5AA5075F2974}"/>
              </a:ext>
            </a:extLst>
          </p:cNvPr>
          <p:cNvSpPr txBox="1"/>
          <p:nvPr/>
        </p:nvSpPr>
        <p:spPr>
          <a:xfrm>
            <a:off x="6631729" y="982634"/>
            <a:ext cx="2039763"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location/workshop</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1134" y="3073823"/>
            <a:ext cx="1407318" cy="646331"/>
          </a:xfrm>
          <a:prstGeom prst="rect">
            <a:avLst/>
          </a:prstGeom>
          <a:noFill/>
        </p:spPr>
        <p:txBody>
          <a:bodyPr wrap="square" rtlCol="0">
            <a:spAutoFit/>
          </a:bodyPr>
          <a:lstStyle/>
          <a:p>
            <a:pPr algn="ctr"/>
            <a:r>
              <a:rPr lang="en-AU" dirty="0">
                <a:solidFill>
                  <a:srgbClr val="E6AA00"/>
                </a:solidFill>
              </a:rPr>
              <a:t>injury</a:t>
            </a:r>
            <a:br>
              <a:rPr lang="en-AU" dirty="0">
                <a:solidFill>
                  <a:srgbClr val="E6AA00"/>
                </a:solidFill>
              </a:rPr>
            </a:br>
            <a:r>
              <a:rPr lang="en-AU" dirty="0">
                <a:solidFill>
                  <a:srgbClr val="E6AA00"/>
                </a:solidFill>
              </a:rPr>
              <a:t>injury/sprain</a:t>
            </a:r>
          </a:p>
        </p:txBody>
      </p:sp>
      <p:sp>
        <p:nvSpPr>
          <p:cNvPr id="9" name="TextBox 8">
            <a:extLst>
              <a:ext uri="{FF2B5EF4-FFF2-40B4-BE49-F238E27FC236}">
                <a16:creationId xmlns:a16="http://schemas.microsoft.com/office/drawing/2014/main" id="{A9F1B95C-7776-4AF8-A0AD-7CA50D185337}"/>
              </a:ext>
            </a:extLst>
          </p:cNvPr>
          <p:cNvSpPr txBox="1"/>
          <p:nvPr/>
        </p:nvSpPr>
        <p:spPr>
          <a:xfrm>
            <a:off x="5085033" y="3073822"/>
            <a:ext cx="2550609" cy="923330"/>
          </a:xfrm>
          <a:prstGeom prst="rect">
            <a:avLst/>
          </a:prstGeom>
          <a:noFill/>
        </p:spPr>
        <p:txBody>
          <a:bodyPr wrap="square" rtlCol="0">
            <a:spAutoFit/>
          </a:bodyPr>
          <a:lstStyle/>
          <a:p>
            <a:r>
              <a:rPr lang="en-AU" dirty="0">
                <a:solidFill>
                  <a:srgbClr val="9AC87A"/>
                </a:solidFill>
              </a:rPr>
              <a:t>body part</a:t>
            </a:r>
            <a:br>
              <a:rPr lang="en-AU" dirty="0">
                <a:solidFill>
                  <a:srgbClr val="9AC87A"/>
                </a:solidFill>
              </a:rPr>
            </a:br>
            <a:r>
              <a:rPr lang="en-AU" dirty="0">
                <a:solidFill>
                  <a:srgbClr val="9AC87A"/>
                </a:solidFill>
              </a:rPr>
              <a:t>body part/leg</a:t>
            </a:r>
          </a:p>
          <a:p>
            <a:r>
              <a:rPr lang="en-AU" dirty="0">
                <a:solidFill>
                  <a:srgbClr val="9AC87A"/>
                </a:solidFill>
              </a:rPr>
              <a:t>body part/leg/ankle</a:t>
            </a:r>
          </a:p>
        </p:txBody>
      </p:sp>
      <p:sp>
        <p:nvSpPr>
          <p:cNvPr id="13" name="Text Placeholder 12"/>
          <p:cNvSpPr>
            <a:spLocks noGrp="1"/>
          </p:cNvSpPr>
          <p:nvPr>
            <p:ph type="body" sz="quarter" idx="13"/>
          </p:nvPr>
        </p:nvSpPr>
        <p:spPr/>
        <p:txBody>
          <a:bodyPr/>
          <a:lstStyle/>
          <a:p>
            <a:r>
              <a:rPr lang="en-US" dirty="0"/>
              <a:t>Associate Prof. Wei Liu &amp; Tyler Bikaun, UWA</a:t>
            </a:r>
            <a:endParaRPr lang="en-AU" dirty="0"/>
          </a:p>
        </p:txBody>
      </p:sp>
      <p:sp>
        <p:nvSpPr>
          <p:cNvPr id="12" name="Text Placeholder 1"/>
          <p:cNvSpPr>
            <a:spLocks noGrp="1"/>
          </p:cNvSpPr>
          <p:nvPr>
            <p:ph type="body" sz="quarter" idx="10"/>
          </p:nvPr>
        </p:nvSpPr>
        <p:spPr>
          <a:xfrm>
            <a:off x="1605618" y="195356"/>
            <a:ext cx="6950075" cy="447675"/>
          </a:xfrm>
        </p:spPr>
        <p:txBody>
          <a:bodyPr>
            <a:normAutofit/>
          </a:bodyPr>
          <a:lstStyle/>
          <a:p>
            <a:r>
              <a:rPr lang="en-AU" dirty="0"/>
              <a:t>Annotation Example: Accident Report (ET)</a:t>
            </a:r>
          </a:p>
        </p:txBody>
      </p:sp>
    </p:spTree>
    <p:extLst>
      <p:ext uri="{BB962C8B-B14F-4D97-AF65-F5344CB8AC3E}">
        <p14:creationId xmlns:p14="http://schemas.microsoft.com/office/powerpoint/2010/main" val="199992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Annotation</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pic>
        <p:nvPicPr>
          <p:cNvPr id="8" name="Picture 7"/>
          <p:cNvPicPr>
            <a:picLocks noChangeAspect="1"/>
          </p:cNvPicPr>
          <p:nvPr/>
        </p:nvPicPr>
        <p:blipFill>
          <a:blip r:embed="rId3"/>
          <a:stretch>
            <a:fillRect/>
          </a:stretch>
        </p:blipFill>
        <p:spPr>
          <a:xfrm>
            <a:off x="5463540" y="1648774"/>
            <a:ext cx="3092153" cy="3135271"/>
          </a:xfrm>
          <a:prstGeom prst="rect">
            <a:avLst/>
          </a:prstGeom>
          <a:ln w="12700">
            <a:solidFill>
              <a:schemeClr val="bg1">
                <a:lumMod val="85000"/>
              </a:schemeClr>
            </a:solidFill>
          </a:ln>
        </p:spPr>
      </p:pic>
      <p:sp>
        <p:nvSpPr>
          <p:cNvPr id="10" name="Text Placeholder 3"/>
          <p:cNvSpPr>
            <a:spLocks noGrp="1"/>
          </p:cNvSpPr>
          <p:nvPr>
            <p:ph type="body" sz="quarter" idx="12"/>
          </p:nvPr>
        </p:nvSpPr>
        <p:spPr>
          <a:xfrm>
            <a:off x="463176" y="1414124"/>
            <a:ext cx="6950075" cy="339861"/>
          </a:xfrm>
        </p:spPr>
        <p:txBody>
          <a:bodyPr/>
          <a:lstStyle/>
          <a:p>
            <a:r>
              <a:rPr lang="en-AU" dirty="0"/>
              <a:t>After Development - The Annotation Cycle</a:t>
            </a:r>
            <a:endParaRPr lang="en-AU" u="sng" dirty="0"/>
          </a:p>
        </p:txBody>
      </p:sp>
      <p:sp>
        <p:nvSpPr>
          <p:cNvPr id="11" name="Text Placeholder 1"/>
          <p:cNvSpPr txBox="1">
            <a:spLocks/>
          </p:cNvSpPr>
          <p:nvPr/>
        </p:nvSpPr>
        <p:spPr>
          <a:xfrm>
            <a:off x="463176" y="1739094"/>
            <a:ext cx="4771764"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600" b="1" dirty="0">
                <a:solidFill>
                  <a:schemeClr val="accent2"/>
                </a:solidFill>
              </a:rPr>
              <a:t>Specification</a:t>
            </a:r>
            <a:r>
              <a:rPr lang="en-AU" sz="1600" dirty="0"/>
              <a:t>: model of phenomena for a specific task</a:t>
            </a:r>
          </a:p>
          <a:p>
            <a:pPr>
              <a:buClr>
                <a:schemeClr val="accent2"/>
              </a:buClr>
            </a:pPr>
            <a:r>
              <a:rPr lang="en-AU" sz="1600" b="1" dirty="0">
                <a:solidFill>
                  <a:schemeClr val="accent2"/>
                </a:solidFill>
              </a:rPr>
              <a:t>Guidelines</a:t>
            </a:r>
            <a:r>
              <a:rPr lang="en-AU" sz="1600" dirty="0"/>
              <a:t>: helps annotators reliably label or tag the corpus </a:t>
            </a:r>
          </a:p>
          <a:p>
            <a:pPr>
              <a:buClr>
                <a:schemeClr val="accent2"/>
              </a:buClr>
            </a:pPr>
            <a:r>
              <a:rPr lang="en-AU" sz="1600" b="1" dirty="0">
                <a:solidFill>
                  <a:schemeClr val="accent2"/>
                </a:solidFill>
              </a:rPr>
              <a:t>Annotators</a:t>
            </a:r>
            <a:r>
              <a:rPr lang="en-AU" sz="1600" dirty="0"/>
              <a:t>: recruited or crowd sourced humans</a:t>
            </a:r>
          </a:p>
          <a:p>
            <a:pPr>
              <a:buClr>
                <a:schemeClr val="accent2"/>
              </a:buClr>
            </a:pPr>
            <a:r>
              <a:rPr lang="en-AU" sz="1600" b="1" dirty="0">
                <a:solidFill>
                  <a:schemeClr val="accent2"/>
                </a:solidFill>
              </a:rPr>
              <a:t>Evaluation</a:t>
            </a:r>
            <a:r>
              <a:rPr lang="en-AU" sz="1600" dirty="0"/>
              <a:t>: inter-annotator agreement</a:t>
            </a:r>
          </a:p>
          <a:p>
            <a:pPr>
              <a:buClr>
                <a:schemeClr val="accent2"/>
              </a:buClr>
            </a:pPr>
            <a:r>
              <a:rPr lang="en-AU" sz="1600" b="1" dirty="0">
                <a:solidFill>
                  <a:schemeClr val="accent2"/>
                </a:solidFill>
              </a:rPr>
              <a:t>Adjudication</a:t>
            </a:r>
            <a:r>
              <a:rPr lang="en-AU" sz="1600" dirty="0"/>
              <a:t>: creating a </a:t>
            </a:r>
            <a:r>
              <a:rPr lang="en-AU" sz="1600" u="sng" dirty="0"/>
              <a:t>gold-standard</a:t>
            </a:r>
            <a:r>
              <a:rPr lang="en-AU" sz="1600" dirty="0"/>
              <a:t> annotated corpus</a:t>
            </a:r>
          </a:p>
          <a:p>
            <a:pPr>
              <a:buClr>
                <a:schemeClr val="accent2"/>
              </a:buClr>
            </a:pPr>
            <a:r>
              <a:rPr lang="en-AU" sz="1600" b="1" dirty="0">
                <a:solidFill>
                  <a:schemeClr val="accent2"/>
                </a:solidFill>
              </a:rPr>
              <a:t>Machine Learning</a:t>
            </a:r>
            <a:r>
              <a:rPr lang="en-AU" sz="1600" dirty="0"/>
              <a:t>: using annotations for supervised learning</a:t>
            </a:r>
          </a:p>
        </p:txBody>
      </p:sp>
    </p:spTree>
    <p:extLst>
      <p:ext uri="{BB962C8B-B14F-4D97-AF65-F5344CB8AC3E}">
        <p14:creationId xmlns:p14="http://schemas.microsoft.com/office/powerpoint/2010/main" val="1117829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vert="horz" lIns="91440" tIns="45720" rIns="91440" bIns="45720" rtlCol="0" anchor="t">
            <a:noAutofit/>
          </a:bodyPr>
          <a:lstStyle/>
          <a:p>
            <a:r>
              <a:rPr lang="en-US" dirty="0"/>
              <a:t>12.4 Unsupervised Learning</a:t>
            </a:r>
            <a:br>
              <a:rPr lang="en-US" dirty="0"/>
            </a:br>
            <a:r>
              <a:rPr lang="en-US" b="0" dirty="0"/>
              <a:t>Learning without example</a:t>
            </a:r>
          </a:p>
        </p:txBody>
      </p:sp>
    </p:spTree>
    <p:extLst>
      <p:ext uri="{BB962C8B-B14F-4D97-AF65-F5344CB8AC3E}">
        <p14:creationId xmlns:p14="http://schemas.microsoft.com/office/powerpoint/2010/main" val="36694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50694"/>
            <a:ext cx="4419975" cy="3244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an unsupervised topic modelling algorithm that 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a:t>
            </a:r>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3827218" y="4745997"/>
            <a:ext cx="5164382" cy="261610"/>
          </a:xfrm>
          <a:prstGeom prst="rect">
            <a:avLst/>
          </a:prstGeom>
        </p:spPr>
        <p:txBody>
          <a:bodyPr wrap="square">
            <a:spAutoFit/>
          </a:bodyPr>
          <a:lstStyle/>
          <a:p>
            <a:r>
              <a:rPr lang="en-AU" sz="1100" dirty="0">
                <a:hlinkClick r:id="rId2"/>
              </a:rPr>
              <a:t>https://www.quora.com/What-is-the-best-way-to-explain-topic-modeling-to-a-layman</a:t>
            </a:r>
            <a:r>
              <a:rPr lang="en-AU" sz="1100" dirty="0"/>
              <a:t> </a:t>
            </a:r>
          </a:p>
        </p:txBody>
      </p:sp>
      <p:sp>
        <p:nvSpPr>
          <p:cNvPr id="13"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052" name="Picture 4" descr="Fast and Scalable Algorithms for Topic Modeling | Center for Big Dat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933" y="1760220"/>
            <a:ext cx="3736727" cy="207074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645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7423525" cy="30149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en-AU" dirty="0"/>
              <a:t>LDA defines each topic as a </a:t>
            </a:r>
            <a:r>
              <a:rPr lang="en-AU" u="sng" dirty="0"/>
              <a:t>bag-of-words</a:t>
            </a:r>
            <a:r>
              <a:rPr lang="en-AU" dirty="0"/>
              <a:t> (bow), and you have to label the topics as you deem fit.</a:t>
            </a:r>
          </a:p>
          <a:p>
            <a:pPr marL="0" indent="0">
              <a:lnSpc>
                <a:spcPct val="150000"/>
              </a:lnSpc>
              <a:buNone/>
            </a:pPr>
            <a:endParaRPr lang="en-US" sz="1000" dirty="0"/>
          </a:p>
          <a:p>
            <a:pPr marL="457200" indent="-457200">
              <a:lnSpc>
                <a:spcPct val="150000"/>
              </a:lnSpc>
              <a:buFont typeface="+mj-lt"/>
              <a:buAutoNum type="arabicPeriod"/>
            </a:pPr>
            <a:r>
              <a:rPr lang="en-AU" dirty="0"/>
              <a:t>We can infer the content spread of each sentence by a </a:t>
            </a:r>
            <a:r>
              <a:rPr lang="en-AU" u="sng" dirty="0"/>
              <a:t>word count</a:t>
            </a:r>
            <a:endParaRPr lang="en-AU" dirty="0"/>
          </a:p>
          <a:p>
            <a:pPr marL="857250" lvl="1" indent="-457200">
              <a:lnSpc>
                <a:spcPct val="150000"/>
              </a:lnSpc>
              <a:buFont typeface="Arial" panose="020B0604020202020204" pitchFamily="34" charset="0"/>
              <a:buChar char="•"/>
            </a:pPr>
            <a:r>
              <a:rPr lang="en-AU" sz="1200" b="1" dirty="0"/>
              <a:t>Sentence 1</a:t>
            </a:r>
            <a:r>
              <a:rPr lang="en-AU" sz="1200" dirty="0"/>
              <a:t> (I </a:t>
            </a:r>
            <a:r>
              <a:rPr lang="en-AU" sz="1200" b="1" dirty="0"/>
              <a:t>eat fish</a:t>
            </a:r>
            <a:r>
              <a:rPr lang="en-AU" sz="1200" dirty="0"/>
              <a:t> and </a:t>
            </a:r>
            <a:r>
              <a:rPr lang="en-AU" sz="1200" b="1" dirty="0"/>
              <a:t>vegetables</a:t>
            </a:r>
            <a:r>
              <a:rPr lang="en-AU" sz="1200" dirty="0"/>
              <a:t>): 100% Topic F</a:t>
            </a:r>
          </a:p>
          <a:p>
            <a:pPr marL="857250" lvl="1" indent="-457200">
              <a:lnSpc>
                <a:spcPct val="150000"/>
              </a:lnSpc>
              <a:buFont typeface="Arial" panose="020B0604020202020204" pitchFamily="34" charset="0"/>
              <a:buChar char="•"/>
            </a:pPr>
            <a:r>
              <a:rPr lang="en-AU" sz="1200" b="1" dirty="0"/>
              <a:t>Sentence 2</a:t>
            </a:r>
            <a:r>
              <a:rPr lang="en-AU" sz="1200" dirty="0"/>
              <a:t> (</a:t>
            </a:r>
            <a:r>
              <a:rPr lang="en-AU" sz="1200" i="1" dirty="0"/>
              <a:t>Fish </a:t>
            </a:r>
            <a:r>
              <a:rPr lang="en-AU" sz="1200" dirty="0"/>
              <a:t>are </a:t>
            </a:r>
            <a:r>
              <a:rPr lang="en-AU" sz="1200" i="1" dirty="0"/>
              <a:t>pets</a:t>
            </a:r>
            <a:r>
              <a:rPr lang="en-AU" sz="1200" dirty="0"/>
              <a:t>): 100% Topic P</a:t>
            </a:r>
          </a:p>
          <a:p>
            <a:pPr marL="857250" lvl="1" indent="-457200">
              <a:lnSpc>
                <a:spcPct val="150000"/>
              </a:lnSpc>
              <a:buFont typeface="Arial" panose="020B0604020202020204" pitchFamily="34" charset="0"/>
              <a:buChar char="•"/>
            </a:pPr>
            <a:r>
              <a:rPr lang="en-AU" sz="1200" b="1" dirty="0"/>
              <a:t>Sentence 3</a:t>
            </a:r>
            <a:r>
              <a:rPr lang="en-AU" sz="1200" dirty="0"/>
              <a:t> (My </a:t>
            </a:r>
            <a:r>
              <a:rPr lang="en-AU" sz="1200" i="1" dirty="0"/>
              <a:t>kitten </a:t>
            </a:r>
            <a:r>
              <a:rPr lang="en-AU" sz="1200" b="1" dirty="0"/>
              <a:t>eats fish</a:t>
            </a:r>
            <a:r>
              <a:rPr lang="en-AU" sz="1200" dirty="0"/>
              <a:t>): 33% Topic P and 67% Topic F</a:t>
            </a:r>
          </a:p>
          <a:p>
            <a:pPr marL="457200" indent="-457200">
              <a:lnSpc>
                <a:spcPct val="150000"/>
              </a:lnSpc>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63973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7990918" cy="29006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Three Steps</a:t>
            </a:r>
          </a:p>
          <a:p>
            <a:pPr marL="0" indent="0">
              <a:buNone/>
            </a:pPr>
            <a:endParaRPr lang="en-AU" dirty="0"/>
          </a:p>
          <a:p>
            <a:pPr marL="0" indent="0">
              <a:buNone/>
            </a:pPr>
            <a:r>
              <a:rPr lang="en-AU" dirty="0"/>
              <a:t>LDA defines each topic as a </a:t>
            </a:r>
            <a:r>
              <a:rPr lang="en-AU" u="sng" dirty="0"/>
              <a:t>bag-of-words</a:t>
            </a:r>
            <a:r>
              <a:rPr lang="en-AU" dirty="0"/>
              <a:t> (bow), and you have to label the topics as you deem fit.</a:t>
            </a:r>
          </a:p>
          <a:p>
            <a:pPr marL="0" indent="0">
              <a:buNone/>
            </a:pPr>
            <a:endParaRPr lang="en-AU" sz="1000"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a:t>Topic 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371093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493693"/>
            <a:ext cx="7370254" cy="2157461"/>
          </a:xfrm>
        </p:spPr>
        <p:txBody>
          <a:bodyPr vert="horz" lIns="91440" tIns="45720" rIns="91440" bIns="45720" rtlCol="0" anchor="t">
            <a:noAutofit/>
          </a:bodyPr>
          <a:lstStyle/>
          <a:p>
            <a:r>
              <a:rPr lang="en-US" dirty="0"/>
              <a:t>12.0 Overview</a:t>
            </a:r>
          </a:p>
          <a:p>
            <a:r>
              <a:rPr lang="en-US" sz="3600" b="0" dirty="0"/>
              <a:t>What can we get out of natural language texts</a:t>
            </a:r>
            <a:endParaRPr lang="en-US" sz="3600" b="0" dirty="0">
              <a:cs typeface="Calibri"/>
            </a:endParaRPr>
          </a:p>
        </p:txBody>
      </p:sp>
    </p:spTree>
    <p:extLst>
      <p:ext uri="{BB962C8B-B14F-4D97-AF65-F5344CB8AC3E}">
        <p14:creationId xmlns:p14="http://schemas.microsoft.com/office/powerpoint/2010/main" val="2394075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refinement</a:t>
            </a:r>
          </a:p>
          <a:p>
            <a:pPr marL="0" indent="0">
              <a:buNone/>
            </a:pPr>
            <a:endParaRPr lang="en-AU" dirty="0"/>
          </a:p>
          <a:p>
            <a:r>
              <a:rPr lang="en-AU" dirty="0"/>
              <a:t>The 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p>
        </p:txBody>
      </p:sp>
      <p:pic>
        <p:nvPicPr>
          <p:cNvPr id="6" name="Picture 2" descr="https://qph.fs.quoracdn.net/main-qimg-a9c1f89a1362ea30a6c5ea411991798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53751" y="2781755"/>
            <a:ext cx="2610449" cy="946289"/>
          </a:xfrm>
          <a:prstGeom prst="rect">
            <a:avLst/>
          </a:prstGeom>
          <a:noFill/>
          <a:ln w="12700">
            <a:solidFill>
              <a:schemeClr val="bg1">
                <a:lumMod val="85000"/>
              </a:schemeClr>
            </a:solidFill>
          </a:ln>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84301" y="2781755"/>
            <a:ext cx="2592573" cy="946289"/>
          </a:xfrm>
          <a:prstGeom prst="rect">
            <a:avLst/>
          </a:prstGeom>
          <a:ln w="12700">
            <a:solidFill>
              <a:schemeClr val="bg1">
                <a:lumMod val="85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84301" y="3882032"/>
            <a:ext cx="2628452" cy="952814"/>
          </a:xfrm>
          <a:prstGeom prst="rect">
            <a:avLst/>
          </a:prstGeom>
          <a:ln w="12700">
            <a:solidFill>
              <a:schemeClr val="bg1">
                <a:lumMod val="85000"/>
              </a:schemeClr>
            </a:solidFill>
          </a:ln>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53751" y="3882032"/>
            <a:ext cx="2610449" cy="952814"/>
          </a:xfrm>
          <a:prstGeom prst="rect">
            <a:avLst/>
          </a:prstGeom>
          <a:ln w="12700">
            <a:solidFill>
              <a:schemeClr val="bg1">
                <a:lumMod val="85000"/>
              </a:schemeClr>
            </a:solidFill>
          </a:ln>
        </p:spPr>
      </p:pic>
    </p:spTree>
    <p:extLst>
      <p:ext uri="{BB962C8B-B14F-4D97-AF65-F5344CB8AC3E}">
        <p14:creationId xmlns:p14="http://schemas.microsoft.com/office/powerpoint/2010/main" val="7498369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Unsupervised Learning</a:t>
            </a:r>
          </a:p>
        </p:txBody>
      </p:sp>
      <p:sp>
        <p:nvSpPr>
          <p:cNvPr id="6" name="Text Placeholder 3"/>
          <p:cNvSpPr>
            <a:spLocks noGrp="1"/>
          </p:cNvSpPr>
          <p:nvPr>
            <p:ph type="body" sz="quarter" idx="12"/>
          </p:nvPr>
        </p:nvSpPr>
        <p:spPr>
          <a:xfrm>
            <a:off x="463176" y="1414124"/>
            <a:ext cx="6950075" cy="216647"/>
          </a:xfrm>
        </p:spPr>
        <p:txBody>
          <a:bodyPr/>
          <a:lstStyle/>
          <a:p>
            <a:r>
              <a:rPr lang="en-AU" dirty="0"/>
              <a:t>Agenda (Hands-on Session) – Topic Modelling using Latent </a:t>
            </a:r>
            <a:r>
              <a:rPr lang="en-AU" dirty="0" err="1"/>
              <a:t>Dirichlet</a:t>
            </a:r>
            <a:r>
              <a:rPr lang="en-AU" dirty="0"/>
              <a:t> Allocation (LDA)</a:t>
            </a:r>
          </a:p>
          <a:p>
            <a:r>
              <a:rPr lang="en-AU" dirty="0"/>
              <a:t> </a:t>
            </a:r>
          </a:p>
        </p:txBody>
      </p:sp>
      <p:sp>
        <p:nvSpPr>
          <p:cNvPr id="14" name="Text Placeholder 1"/>
          <p:cNvSpPr txBox="1">
            <a:spLocks/>
          </p:cNvSpPr>
          <p:nvPr/>
        </p:nvSpPr>
        <p:spPr>
          <a:xfrm>
            <a:off x="463176" y="1739094"/>
            <a:ext cx="8092517"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1" indent="-514350">
              <a:lnSpc>
                <a:spcPct val="150000"/>
              </a:lnSpc>
              <a:buClr>
                <a:schemeClr val="accent2"/>
              </a:buClr>
              <a:buFont typeface="Arial" panose="020B0604020202020204" pitchFamily="34" charset="0"/>
              <a:buChar char="•"/>
            </a:pPr>
            <a:endParaRPr lang="en-AU" sz="1600" dirty="0"/>
          </a:p>
          <a:p>
            <a:pPr marL="914400" lvl="1" indent="-514350">
              <a:lnSpc>
                <a:spcPct val="150000"/>
              </a:lnSpc>
              <a:buClr>
                <a:schemeClr val="accent2"/>
              </a:buClr>
              <a:buFont typeface="Arial" panose="020B0604020202020204" pitchFamily="34" charset="0"/>
              <a:buChar char="•"/>
            </a:pPr>
            <a:r>
              <a:rPr lang="en-AU" sz="1600" dirty="0"/>
              <a:t>Corpus pre-processing including lemmatization</a:t>
            </a:r>
          </a:p>
          <a:p>
            <a:pPr marL="914400" lvl="1" indent="-514350">
              <a:lnSpc>
                <a:spcPct val="150000"/>
              </a:lnSpc>
              <a:buClr>
                <a:schemeClr val="accent2"/>
              </a:buClr>
              <a:buFont typeface="Arial" panose="020B0604020202020204" pitchFamily="34" charset="0"/>
              <a:buChar char="•"/>
            </a:pPr>
            <a:r>
              <a:rPr lang="en-AU" sz="1600" dirty="0"/>
              <a:t>Training LDA model from scratch</a:t>
            </a:r>
          </a:p>
          <a:p>
            <a:pPr marL="914400" lvl="1" indent="-514350">
              <a:lnSpc>
                <a:spcPct val="150000"/>
              </a:lnSpc>
              <a:buClr>
                <a:schemeClr val="accent2"/>
              </a:buClr>
              <a:buFont typeface="Arial" panose="020B0604020202020204" pitchFamily="34" charset="0"/>
              <a:buChar char="•"/>
            </a:pPr>
            <a:r>
              <a:rPr lang="en-AU" sz="1600" dirty="0"/>
              <a:t>Interactive visualisation of LDA model</a:t>
            </a:r>
          </a:p>
          <a:p>
            <a:pPr marL="914400" lvl="1" indent="-514350">
              <a:lnSpc>
                <a:spcPct val="150000"/>
              </a:lnSpc>
              <a:buClr>
                <a:schemeClr val="accent2"/>
              </a:buClr>
              <a:buFont typeface="Arial" panose="020B0604020202020204" pitchFamily="34" charset="0"/>
              <a:buChar char="•"/>
            </a:pPr>
            <a:r>
              <a:rPr lang="en-AU" sz="1600" dirty="0"/>
              <a:t>Exploration of LDA features</a:t>
            </a:r>
            <a:endParaRPr lang="en-AU" sz="1200" dirty="0"/>
          </a:p>
        </p:txBody>
      </p:sp>
      <p:sp>
        <p:nvSpPr>
          <p:cNvPr id="15"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 12.3 – Topic Modelling using LDA</a:t>
            </a:r>
            <a:endParaRPr lang="en-AU" sz="1000" dirty="0">
              <a:solidFill>
                <a:schemeClr val="bg1">
                  <a:lumMod val="50000"/>
                </a:schemeClr>
              </a:solidFill>
            </a:endParaRPr>
          </a:p>
        </p:txBody>
      </p:sp>
    </p:spTree>
    <p:extLst>
      <p:ext uri="{BB962C8B-B14F-4D97-AF65-F5344CB8AC3E}">
        <p14:creationId xmlns:p14="http://schemas.microsoft.com/office/powerpoint/2010/main" val="905947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67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9177" y="1974384"/>
            <a:ext cx="6185647" cy="1194733"/>
          </a:xfrm>
        </p:spPr>
        <p:txBody>
          <a:bodyPr/>
          <a:lstStyle/>
          <a:p>
            <a:pPr algn="ctr"/>
            <a:r>
              <a:rPr lang="en-AU" dirty="0"/>
              <a:t>Additional Content</a:t>
            </a:r>
          </a:p>
        </p:txBody>
      </p:sp>
    </p:spTree>
    <p:extLst>
      <p:ext uri="{BB962C8B-B14F-4D97-AF65-F5344CB8AC3E}">
        <p14:creationId xmlns:p14="http://schemas.microsoft.com/office/powerpoint/2010/main" val="4108846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NLP Pipelines – Ontology Learning from Text</a:t>
            </a:r>
          </a:p>
        </p:txBody>
      </p:sp>
      <p:sp>
        <p:nvSpPr>
          <p:cNvPr id="5" name="Text Placeholder 4"/>
          <p:cNvSpPr>
            <a:spLocks noGrp="1"/>
          </p:cNvSpPr>
          <p:nvPr>
            <p:ph type="body" sz="quarter" idx="13"/>
          </p:nvPr>
        </p:nvSpPr>
        <p:spPr/>
        <p:txBody>
          <a:bodyPr/>
          <a:lstStyle/>
          <a:p>
            <a:r>
              <a:rPr lang="en-US" dirty="0"/>
              <a:t>Associate Prof. Wei Liu, UWA</a:t>
            </a:r>
          </a:p>
        </p:txBody>
      </p:sp>
      <p:graphicFrame>
        <p:nvGraphicFramePr>
          <p:cNvPr id="8" name="Content Placeholder 4"/>
          <p:cNvGraphicFramePr>
            <a:graphicFrameLocks/>
          </p:cNvGraphicFramePr>
          <p:nvPr/>
        </p:nvGraphicFramePr>
        <p:xfrm>
          <a:off x="4612357" y="1414124"/>
          <a:ext cx="4174950" cy="3088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a:t>Two different sources</a:t>
            </a:r>
          </a:p>
          <a:p>
            <a:pPr lvl="2"/>
            <a:r>
              <a:rPr lang="en-US" sz="2900" dirty="0"/>
              <a:t>Knowledge experts (logic based)</a:t>
            </a:r>
          </a:p>
          <a:p>
            <a:pPr lvl="2"/>
            <a:r>
              <a:rPr lang="en-US" sz="2900" dirty="0"/>
              <a:t>Knowledge 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p>
          <a:p>
            <a:pPr lvl="3"/>
            <a:r>
              <a:rPr lang="en-AU" sz="2900" dirty="0"/>
              <a:t>Unsupervised learning</a:t>
            </a:r>
          </a:p>
          <a:p>
            <a:pPr lvl="3"/>
            <a:r>
              <a:rPr lang="en-AU" sz="2900" dirty="0"/>
              <a:t>Supervised learning</a:t>
            </a:r>
          </a:p>
          <a:p>
            <a:pPr lvl="2"/>
            <a:r>
              <a:rPr lang="en-AU" sz="2900" dirty="0" err="1"/>
              <a:t>Subsymbolic</a:t>
            </a:r>
            <a:endParaRPr lang="en-AU" sz="2900" dirty="0"/>
          </a:p>
          <a:p>
            <a:pPr lvl="3"/>
            <a:r>
              <a:rPr lang="en-AU" sz="2900" dirty="0"/>
              <a:t>Deep 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37076344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Lightweight Ontologies</a:t>
            </a:r>
          </a:p>
        </p:txBody>
      </p:sp>
      <p:sp>
        <p:nvSpPr>
          <p:cNvPr id="5" name="Text Placeholder 4"/>
          <p:cNvSpPr>
            <a:spLocks noGrp="1"/>
          </p:cNvSpPr>
          <p:nvPr>
            <p:ph type="body" sz="quarter" idx="13"/>
          </p:nvPr>
        </p:nvSpPr>
        <p:spPr/>
        <p:txBody>
          <a:bodyPr/>
          <a:lstStyle/>
          <a:p>
            <a:r>
              <a:rPr lang="en-US" dirty="0"/>
              <a:t>Associate Prof. Wei Liu,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Ontology</a:t>
            </a: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20:1-20:36 </a:t>
            </a:r>
          </a:p>
        </p:txBody>
      </p:sp>
      <p:pic>
        <p:nvPicPr>
          <p:cNvPr id="9" name="Picture 8"/>
          <p:cNvPicPr>
            <a:picLocks noChangeAspect="1"/>
          </p:cNvPicPr>
          <p:nvPr/>
        </p:nvPicPr>
        <p:blipFill>
          <a:blip r:embed="rId2"/>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415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a:t>1</a:t>
            </a:r>
            <a:endParaRPr lang="en-AU" dirty="0"/>
          </a:p>
        </p:txBody>
      </p:sp>
      <p:grpSp>
        <p:nvGrpSpPr>
          <p:cNvPr id="83" name="Group 155"/>
          <p:cNvGrpSpPr>
            <a:grpSpLocks/>
          </p:cNvGrpSpPr>
          <p:nvPr/>
        </p:nvGrpSpPr>
        <p:grpSpPr bwMode="auto">
          <a:xfrm>
            <a:off x="34926" y="198716"/>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8" name="Text Box 135">
              <a:hlinkClick r:id="rId2" action="ppaction://hlinksldjump"/>
            </p:cNvPr>
            <p:cNvSpPr txBox="1">
              <a:spLocks noChangeArrowheads="1"/>
            </p:cNvSpPr>
            <p:nvPr/>
          </p:nvSpPr>
          <p:spPr bwMode="auto">
            <a:xfrm>
              <a:off x="158" y="873"/>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49475"/>
            <a:ext cx="3771901" cy="3143251"/>
            <a:chOff x="612" y="823"/>
            <a:chExt cx="2376" cy="1980"/>
          </a:xfrm>
        </p:grpSpPr>
        <p:sp>
          <p:nvSpPr>
            <p:cNvPr id="91" name="Text Box 126"/>
            <p:cNvSpPr txBox="1">
              <a:spLocks noChangeArrowheads="1"/>
            </p:cNvSpPr>
            <p:nvPr/>
          </p:nvSpPr>
          <p:spPr bwMode="auto">
            <a:xfrm>
              <a:off x="1247" y="1344"/>
              <a:ext cx="1741" cy="964"/>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3" name="Text Box 132">
              <a:hlinkClick r:id="rId2"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flipV="1">
              <a:off x="1040" y="1050"/>
              <a:ext cx="706"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41" y="2473"/>
              <a:ext cx="1747" cy="330"/>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87010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
        <p:nvSpPr>
          <p:cNvPr id="99" name="Text Box 142"/>
          <p:cNvSpPr txBox="1">
            <a:spLocks noChangeArrowheads="1"/>
          </p:cNvSpPr>
          <p:nvPr/>
        </p:nvSpPr>
        <p:spPr bwMode="auto">
          <a:xfrm>
            <a:off x="3924301" y="1241216"/>
            <a:ext cx="15113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4859338" y="2087354"/>
            <a:ext cx="2305051" cy="1098550"/>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6011864" y="1909554"/>
            <a:ext cx="0" cy="1778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2" name="Text Box 133">
            <a:hlinkClick r:id="rId2" action="ppaction://hlinksldjump"/>
          </p:cNvPr>
          <p:cNvSpPr txBox="1">
            <a:spLocks noChangeArrowheads="1"/>
          </p:cNvSpPr>
          <p:nvPr/>
        </p:nvSpPr>
        <p:spPr bwMode="auto">
          <a:xfrm>
            <a:off x="5352662" y="1315230"/>
            <a:ext cx="1295400" cy="581025"/>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4038318" y="1605743"/>
            <a:ext cx="1314344" cy="330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04" name="Rectangle 146"/>
          <p:cNvSpPr>
            <a:spLocks noChangeArrowheads="1"/>
          </p:cNvSpPr>
          <p:nvPr/>
        </p:nvSpPr>
        <p:spPr bwMode="auto">
          <a:xfrm>
            <a:off x="4859338" y="3263691"/>
            <a:ext cx="2303463" cy="1169988"/>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4697413" y="3119229"/>
            <a:ext cx="4763" cy="2622551"/>
          </a:xfrm>
          <a:prstGeom prst="bentConnector3">
            <a:avLst>
              <a:gd name="adj1" fmla="val 503407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dirty="0">
                  <a:solidFill>
                    <a:srgbClr val="000000"/>
                  </a:solidFill>
                </a:rPr>
                <a:t>Lightweight Ontologies</a:t>
              </a:r>
            </a:p>
          </p:txBody>
        </p:sp>
        <p:sp>
          <p:nvSpPr>
            <p:cNvPr id="109" name="Text Box 128"/>
            <p:cNvSpPr txBox="1">
              <a:spLocks noChangeArrowheads="1"/>
            </p:cNvSpPr>
            <p:nvPr/>
          </p:nvSpPr>
          <p:spPr bwMode="auto">
            <a:xfrm>
              <a:off x="4590" y="1355"/>
              <a:ext cx="966" cy="557"/>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dirty="0">
                  <a:solidFill>
                    <a:srgbClr val="CC0000"/>
                  </a:solidFill>
                  <a:latin typeface="Arial" charset="0"/>
                </a:rPr>
                <a:t>acquire semantic relations</a:t>
              </a:r>
              <a:r>
                <a:rPr lang="en-AU" sz="1400" dirty="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73" y="1232"/>
              <a:ext cx="0" cy="123"/>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1" name="Text Box 134">
              <a:hlinkClick r:id="rId2" action="ppaction://hlinksldjump"/>
            </p:cNvPr>
            <p:cNvSpPr txBox="1">
              <a:spLocks noChangeArrowheads="1"/>
            </p:cNvSpPr>
            <p:nvPr/>
          </p:nvSpPr>
          <p:spPr bwMode="auto">
            <a:xfrm>
              <a:off x="4590" y="869"/>
              <a:ext cx="966"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flipV="1">
              <a:off x="4188" y="1051"/>
              <a:ext cx="402"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13" name="Text Box 143"/>
            <p:cNvSpPr txBox="1">
              <a:spLocks noChangeArrowheads="1"/>
            </p:cNvSpPr>
            <p:nvPr/>
          </p:nvSpPr>
          <p:spPr bwMode="auto">
            <a:xfrm>
              <a:off x="4098" y="803"/>
              <a:ext cx="544"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90" y="2093"/>
              <a:ext cx="978" cy="465"/>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60034"/>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21909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1000" fill="hold"/>
                                        <p:tgtEl>
                                          <p:spTgt spid="106"/>
                                        </p:tgtEl>
                                        <p:attrNameLst>
                                          <p:attrName>ppt_x</p:attrName>
                                        </p:attrNameLst>
                                      </p:cBhvr>
                                      <p:tavLst>
                                        <p:tav tm="0">
                                          <p:val>
                                            <p:strVal val="#ppt_x-.2"/>
                                          </p:val>
                                        </p:tav>
                                        <p:tav tm="100000">
                                          <p:val>
                                            <p:strVal val="#ppt_x"/>
                                          </p:val>
                                        </p:tav>
                                      </p:tavLst>
                                    </p:anim>
                                    <p:anim calcmode="lin" valueType="num">
                                      <p:cBhvr>
                                        <p:cTn id="22"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System Overview</a:t>
            </a:r>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a:t>Associate Prof. Wei Liu, UWA</a:t>
            </a:r>
          </a:p>
        </p:txBody>
      </p:sp>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45922" y="1574800"/>
            <a:ext cx="6140613" cy="2928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1611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Term Co-</a:t>
            </a:r>
            <a:r>
              <a:rPr lang="en-US" dirty="0" err="1"/>
              <a:t>ocurrence</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p>
          <a:p>
            <a:r>
              <a:rPr lang="en-US" dirty="0" err="1"/>
              <a:t>Visualisation</a:t>
            </a:r>
            <a:endParaRPr lang="en-US" dirty="0"/>
          </a:p>
        </p:txBody>
      </p:sp>
      <p:sp>
        <p:nvSpPr>
          <p:cNvPr id="5" name="Text Placeholder 4"/>
          <p:cNvSpPr>
            <a:spLocks noGrp="1"/>
          </p:cNvSpPr>
          <p:nvPr>
            <p:ph type="body" sz="quarter" idx="13"/>
          </p:nvPr>
        </p:nvSpPr>
        <p:spPr/>
        <p:txBody>
          <a:bodyPr/>
          <a:lstStyle/>
          <a:p>
            <a:r>
              <a:rPr lang="en-US" dirty="0"/>
              <a:t>Associate Prof. Wei Liu, UWA</a:t>
            </a:r>
          </a:p>
        </p:txBody>
      </p:sp>
      <p:pic>
        <p:nvPicPr>
          <p:cNvPr id="12" name="Picture 2" descr="New Picture"/>
          <p:cNvPicPr>
            <a:picLocks noChangeAspect="1" noChangeArrowheads="1"/>
          </p:cNvPicPr>
          <p:nvPr/>
        </p:nvPicPr>
        <p:blipFill rotWithShape="1">
          <a:blip r:embed="rId2">
            <a:extLst>
              <a:ext uri="{28A0092B-C50C-407E-A947-70E740481C1C}">
                <a14:useLocalDpi xmlns:a14="http://schemas.microsoft.com/office/drawing/2010/main"/>
              </a:ext>
            </a:extLst>
          </a:blip>
          <a:srcRect t="2915" b="3730"/>
          <a:stretch/>
        </p:blipFill>
        <p:spPr>
          <a:xfrm>
            <a:off x="2758582" y="1152788"/>
            <a:ext cx="6088149" cy="3739581"/>
          </a:xfrm>
          <a:prstGeom prst="rect">
            <a:avLst/>
          </a:prstGeom>
          <a:noFill/>
          <a:ln>
            <a:solidFill>
              <a:schemeClr val="accent5"/>
            </a:solidFill>
          </a:ln>
        </p:spPr>
      </p:pic>
    </p:spTree>
    <p:extLst>
      <p:ext uri="{BB962C8B-B14F-4D97-AF65-F5344CB8AC3E}">
        <p14:creationId xmlns:p14="http://schemas.microsoft.com/office/powerpoint/2010/main" val="191752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Term Significance</a:t>
            </a:r>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2301" y="1671647"/>
            <a:ext cx="2844110" cy="2822197"/>
          </a:xfrm>
          <a:prstGeom prst="rect">
            <a:avLst/>
          </a:prstGeom>
          <a:noFill/>
          <a:ln>
            <a:solidFill>
              <a:schemeClr val="accent5"/>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4568" y="1746850"/>
            <a:ext cx="2854843" cy="2687876"/>
          </a:xfrm>
          <a:prstGeom prst="rect">
            <a:avLst/>
          </a:prstGeom>
          <a:noFill/>
          <a:ln>
            <a:solidFill>
              <a:schemeClr val="accent5"/>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41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tx1"/>
                </a:solidFill>
              </a:rPr>
              <a:t>Data-to-Text Generation</a:t>
            </a:r>
          </a:p>
          <a:p>
            <a:r>
              <a:rPr lang="en-AU" dirty="0">
                <a:solidFill>
                  <a:schemeClr val="tx1"/>
                </a:solidFill>
              </a:rPr>
              <a:t>Grammatical error correction</a:t>
            </a:r>
          </a:p>
          <a:p>
            <a:r>
              <a:rPr lang="en-AU" dirty="0">
                <a:solidFill>
                  <a:schemeClr val="tx1"/>
                </a:solidFill>
              </a:rPr>
              <a:t>Lexical normalization</a:t>
            </a:r>
          </a:p>
          <a:p>
            <a:r>
              <a:rPr lang="en-AU" dirty="0">
                <a:solidFill>
                  <a:schemeClr val="tx1"/>
                </a:solidFill>
              </a:rPr>
              <a:t>Machine translation</a:t>
            </a:r>
          </a:p>
          <a:p>
            <a:r>
              <a:rPr lang="en-AU" dirty="0">
                <a:solidFill>
                  <a:schemeClr val="tx1"/>
                </a:solidFill>
              </a:rPr>
              <a:t>Named entity recognition</a:t>
            </a:r>
          </a:p>
          <a:p>
            <a:r>
              <a:rPr lang="en-AU" dirty="0">
                <a:solidFill>
                  <a:schemeClr val="tx1"/>
                </a:solidFill>
              </a:rPr>
              <a:t>Question answering</a:t>
            </a:r>
          </a:p>
          <a:p>
            <a:r>
              <a:rPr lang="en-AU" dirty="0">
                <a:solidFill>
                  <a:schemeClr val="tx1"/>
                </a:solidFill>
              </a:rPr>
              <a:t>Relation extraction</a:t>
            </a:r>
          </a:p>
          <a:p>
            <a:r>
              <a:rPr lang="en-AU" dirty="0">
                <a:solidFill>
                  <a:schemeClr val="tx1"/>
                </a:solidFill>
              </a:rPr>
              <a:t>Sentiment Analysis</a:t>
            </a:r>
          </a:p>
          <a:p>
            <a:r>
              <a:rPr lang="en-AU" dirty="0">
                <a:solidFill>
                  <a:schemeClr val="tx1"/>
                </a:solidFill>
              </a:rPr>
              <a:t>Simplification</a:t>
            </a:r>
          </a:p>
          <a:p>
            <a:r>
              <a:rPr lang="en-AU" dirty="0">
                <a:solidFill>
                  <a:schemeClr val="tx1"/>
                </a:solidFill>
              </a:rPr>
              <a:t>Summarization</a:t>
            </a:r>
          </a:p>
          <a:p>
            <a:r>
              <a:rPr lang="en-AU" dirty="0">
                <a:solidFill>
                  <a:schemeClr val="tx1"/>
                </a:solidFill>
              </a:rPr>
              <a:t>Text classification</a:t>
            </a:r>
          </a:p>
          <a:p>
            <a:r>
              <a:rPr lang="en-AU" dirty="0">
                <a:solidFill>
                  <a:schemeClr val="tx1"/>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 name="Picture 6" descr="Diagram&#10;&#10;Description automatically generated">
            <a:extLst>
              <a:ext uri="{FF2B5EF4-FFF2-40B4-BE49-F238E27FC236}">
                <a16:creationId xmlns:a16="http://schemas.microsoft.com/office/drawing/2014/main" id="{08FEA20A-9392-4B20-A271-213A8E51D251}"/>
              </a:ext>
            </a:extLst>
          </p:cNvPr>
          <p:cNvPicPr>
            <a:picLocks noChangeAspect="1"/>
          </p:cNvPicPr>
          <p:nvPr/>
        </p:nvPicPr>
        <p:blipFill rotWithShape="1">
          <a:blip r:embed="rId3">
            <a:clrChange>
              <a:clrFrom>
                <a:srgbClr val="F2F2F2"/>
              </a:clrFrom>
              <a:clrTo>
                <a:srgbClr val="F2F2F2">
                  <a:alpha val="0"/>
                </a:srgbClr>
              </a:clrTo>
            </a:clrChange>
          </a:blip>
          <a:srcRect l="11373" t="35102" r="11331" b="12764"/>
          <a:stretch/>
        </p:blipFill>
        <p:spPr>
          <a:xfrm>
            <a:off x="5079992" y="1137576"/>
            <a:ext cx="3730139" cy="2868348"/>
          </a:xfrm>
          <a:prstGeom prst="rect">
            <a:avLst/>
          </a:prstGeom>
        </p:spPr>
      </p:pic>
    </p:spTree>
    <p:extLst>
      <p:ext uri="{BB962C8B-B14F-4D97-AF65-F5344CB8AC3E}">
        <p14:creationId xmlns:p14="http://schemas.microsoft.com/office/powerpoint/2010/main" val="9722717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Ontology Learning from Text – Building Lightweight Ontologies</a:t>
            </a:r>
          </a:p>
          <a:p>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2744193" y="1179717"/>
            <a:ext cx="5937624" cy="3604329"/>
          </a:xfrm>
          <a:prstGeom prst="rect">
            <a:avLst/>
          </a:prstGeom>
          <a:ln>
            <a:solidFill>
              <a:schemeClr val="accent5"/>
            </a:solidFill>
          </a:ln>
        </p:spPr>
      </p:pic>
    </p:spTree>
    <p:extLst>
      <p:ext uri="{BB962C8B-B14F-4D97-AF65-F5344CB8AC3E}">
        <p14:creationId xmlns:p14="http://schemas.microsoft.com/office/powerpoint/2010/main" val="82406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a:t>12.4 Neural Language Processing</a:t>
            </a:r>
          </a:p>
        </p:txBody>
      </p:sp>
    </p:spTree>
    <p:extLst>
      <p:ext uri="{BB962C8B-B14F-4D97-AF65-F5344CB8AC3E}">
        <p14:creationId xmlns:p14="http://schemas.microsoft.com/office/powerpoint/2010/main" val="4059836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Sequence to Sequence Learning (Encode then Decode)</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572" y="894722"/>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517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a:t>
            </a:r>
          </a:p>
        </p:txBody>
      </p:sp>
      <p:sp>
        <p:nvSpPr>
          <p:cNvPr id="3" name="Text Placeholder 2"/>
          <p:cNvSpPr>
            <a:spLocks noGrp="1"/>
          </p:cNvSpPr>
          <p:nvPr>
            <p:ph type="body" sz="quarter" idx="12"/>
          </p:nvPr>
        </p:nvSpPr>
        <p:spPr/>
        <p:txBody>
          <a:bodyPr/>
          <a:lstStyle/>
          <a:p>
            <a:r>
              <a:rPr lang="en-AU" dirty="0"/>
              <a:t>Contains four interacting layers</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8194" name="Picture 2" descr="http://colah.github.io/posts/2015-08-Understanding-LSTMs/img/LSTM3-SimpleRNN.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366" b="3366"/>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34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a:t>
            </a:r>
          </a:p>
        </p:txBody>
      </p:sp>
      <p:sp>
        <p:nvSpPr>
          <p:cNvPr id="3" name="Text Placeholder 2"/>
          <p:cNvSpPr>
            <a:spLocks noGrp="1"/>
          </p:cNvSpPr>
          <p:nvPr>
            <p:ph type="body" sz="quarter" idx="12"/>
          </p:nvPr>
        </p:nvSpPr>
        <p:spPr/>
        <p:txBody>
          <a:bodyPr/>
          <a:lstStyle/>
          <a:p>
            <a:r>
              <a:rPr lang="en-AU" dirty="0"/>
              <a:t>Inside a cell</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9218" name="Picture 2" descr="A LSTM neural network."/>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553" b="35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711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LSTM – Forget gate </a:t>
            </a:r>
          </a:p>
        </p:txBody>
      </p:sp>
      <p:sp>
        <p:nvSpPr>
          <p:cNvPr id="7" name="Text Placeholder 6"/>
          <p:cNvSpPr>
            <a:spLocks noGrp="1"/>
          </p:cNvSpPr>
          <p:nvPr>
            <p:ph type="body" sz="quarter" idx="13"/>
          </p:nvPr>
        </p:nvSpPr>
        <p:spPr/>
        <p:txBody>
          <a:bodyPr/>
          <a:lstStyle/>
          <a:p>
            <a:r>
              <a:rPr lang="en-AU" dirty="0"/>
              <a:t>http://colah.github.io/posts/2015-08-Understanding-LSTMs/</a:t>
            </a:r>
          </a:p>
        </p:txBody>
      </p:sp>
      <p:pic>
        <p:nvPicPr>
          <p:cNvPr id="4100" name="Picture 4" descr="http://colah.github.io/posts/2015-08-Understanding-LSTMs/img/LSTM3-focus-f.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8034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Input Gate Layer</a:t>
            </a:r>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5130" name="Picture 10" descr="http://colah.github.io/posts/2015-08-Understanding-LSTMs/img/LSTM3-focus-i.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8370497" y="3326919"/>
                <a:ext cx="6584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400" i="1" smtClean="0">
                              <a:latin typeface="Cambria Math" panose="02040503050406030204" pitchFamily="18" charset="0"/>
                            </a:rPr>
                          </m:ctrlPr>
                        </m:sSubPr>
                        <m:e>
                          <m:r>
                            <a:rPr lang="en-AU" sz="2400" i="1">
                              <a:latin typeface="Cambria Math" panose="02040503050406030204" pitchFamily="18" charset="0"/>
                            </a:rPr>
                            <m:t>𝑏</m:t>
                          </m:r>
                        </m:e>
                        <m:sub>
                          <m:r>
                            <a:rPr lang="en-AU" sz="2400" b="0" i="1" smtClean="0">
                              <a:latin typeface="Cambria Math" panose="02040503050406030204" pitchFamily="18" charset="0"/>
                            </a:rPr>
                            <m:t>𝐶</m:t>
                          </m:r>
                        </m:sub>
                      </m:sSub>
                      <m:r>
                        <a:rPr lang="en-AU" sz="2400" b="0" i="1" smtClean="0">
                          <a:latin typeface="Cambria Math" panose="02040503050406030204" pitchFamily="18" charset="0"/>
                        </a:rPr>
                        <m:t>)</m:t>
                      </m:r>
                    </m:oMath>
                  </m:oMathPara>
                </a14:m>
                <a:endParaRPr lang="en-AU"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8370497" y="3326919"/>
                <a:ext cx="658483" cy="369332"/>
              </a:xfrm>
              <a:prstGeom prst="rect">
                <a:avLst/>
              </a:prstGeom>
              <a:blipFill>
                <a:blip r:embed="rId3"/>
                <a:stretch>
                  <a:fillRect r="-5556" b="-35000"/>
                </a:stretch>
              </a:blipFill>
            </p:spPr>
            <p:txBody>
              <a:bodyPr/>
              <a:lstStyle/>
              <a:p>
                <a:r>
                  <a:rPr lang="en-AU">
                    <a:noFill/>
                  </a:rPr>
                  <a:t> </a:t>
                </a:r>
              </a:p>
            </p:txBody>
          </p:sp>
        </mc:Fallback>
      </mc:AlternateContent>
    </p:spTree>
    <p:extLst>
      <p:ext uri="{BB962C8B-B14F-4D97-AF65-F5344CB8AC3E}">
        <p14:creationId xmlns:p14="http://schemas.microsoft.com/office/powerpoint/2010/main" val="6506026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Update</a:t>
            </a:r>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6146" name="Picture 2" descr="http://colah.github.io/posts/2015-08-Understanding-LSTMs/img/LSTM3-focus-C.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68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Output Gate</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7170" name="Picture 2" descr="http://colah.github.io/posts/2015-08-Understanding-LSTMs/img/LSTM3-focus-o.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590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Sequence to Sequence Learning (Encode then Decode)</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776" y="901689"/>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255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b="1" dirty="0">
                <a:solidFill>
                  <a:schemeClr val="tx1"/>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1026" name="Picture 2" descr="Data to Text generation with T5; Building a simple yet advanced NLG model |  by Mathew Alexander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886" y="1168716"/>
            <a:ext cx="3614781" cy="2806069"/>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9558"/>
      </p:ext>
    </p:extLst>
  </p:cSld>
  <p:clrMapOvr>
    <a:masterClrMapping/>
  </p:clrMapOvr>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CFA1E245530B4792F09A51240E4736" ma:contentTypeVersion="15" ma:contentTypeDescription="Create a new document." ma:contentTypeScope="" ma:versionID="f697d5342a699343d4946645907bc392">
  <xsd:schema xmlns:xsd="http://www.w3.org/2001/XMLSchema" xmlns:xs="http://www.w3.org/2001/XMLSchema" xmlns:p="http://schemas.microsoft.com/office/2006/metadata/properties" xmlns:ns1="http://schemas.microsoft.com/sharepoint/v3" xmlns:ns3="244c5a6a-7c35-4ee8-8ff9-301907ab7949" xmlns:ns4="41a32816-e591-4039-a2ac-d7daf3be704b" targetNamespace="http://schemas.microsoft.com/office/2006/metadata/properties" ma:root="true" ma:fieldsID="8d8c5c51a525989323bdd6603ed5428b" ns1:_="" ns3:_="" ns4:_="">
    <xsd:import namespace="http://schemas.microsoft.com/sharepoint/v3"/>
    <xsd:import namespace="244c5a6a-7c35-4ee8-8ff9-301907ab7949"/>
    <xsd:import namespace="41a32816-e591-4039-a2ac-d7daf3be704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1:_ip_UnifiedCompliancePolicyProperties" minOccurs="0"/>
                <xsd:element ref="ns1:_ip_UnifiedCompliancePolicyUIAc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4c5a6a-7c35-4ee8-8ff9-301907ab79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a32816-e591-4039-a2ac-d7daf3be704b"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57C1853-562B-4FE5-A2D4-EA37AA6ABB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44c5a6a-7c35-4ee8-8ff9-301907ab7949"/>
    <ds:schemaRef ds:uri="41a32816-e591-4039-a2ac-d7daf3be70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D8ACDE-8CDD-4435-8AFB-A5B74B557097}">
  <ds:schemaRefs>
    <ds:schemaRef ds:uri="http://schemas.microsoft.com/sharepoint/v3/contenttype/forms"/>
  </ds:schemaRefs>
</ds:datastoreItem>
</file>

<file path=customXml/itemProps3.xml><?xml version="1.0" encoding="utf-8"?>
<ds:datastoreItem xmlns:ds="http://schemas.openxmlformats.org/officeDocument/2006/customXml" ds:itemID="{E423B7FC-7C1E-445C-A5A0-6E265AE0DE8A}">
  <ds:schemaRefs>
    <ds:schemaRef ds:uri="http://schemas.openxmlformats.org/package/2006/metadata/core-properties"/>
    <ds:schemaRef ds:uri="244c5a6a-7c35-4ee8-8ff9-301907ab7949"/>
    <ds:schemaRef ds:uri="http://schemas.microsoft.com/office/infopath/2007/PartnerControls"/>
    <ds:schemaRef ds:uri="http://schemas.microsoft.com/office/2006/documentManagement/types"/>
    <ds:schemaRef ds:uri="http://purl.org/dc/dcmitype/"/>
    <ds:schemaRef ds:uri="http://purl.org/dc/elements/1.1/"/>
    <ds:schemaRef ds:uri="http://schemas.microsoft.com/sharepoint/v3"/>
    <ds:schemaRef ds:uri="http://www.w3.org/XML/1998/namespace"/>
    <ds:schemaRef ds:uri="41a32816-e591-4039-a2ac-d7daf3be704b"/>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39685</TotalTime>
  <Words>5432</Words>
  <Application>Microsoft Office PowerPoint</Application>
  <PresentationFormat>On-screen Show (16:9)</PresentationFormat>
  <Paragraphs>928</Paragraphs>
  <Slides>89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Arial</vt:lpstr>
      <vt:lpstr>Arial Nova Cond Light</vt:lpstr>
      <vt:lpstr>Calibri</vt:lpstr>
      <vt:lpstr>Cambria Math</vt:lpstr>
      <vt:lpstr>FontAwesome</vt:lpstr>
      <vt:lpstr>NimbusRomNo9L-Regu</vt:lpstr>
      <vt:lpstr>Nunito</vt:lpstr>
      <vt:lpstr>Segoe UI Emoji</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BIKAUN, Tyler</cp:lastModifiedBy>
  <cp:revision>443</cp:revision>
  <dcterms:created xsi:type="dcterms:W3CDTF">2020-01-22T07:55:46Z</dcterms:created>
  <dcterms:modified xsi:type="dcterms:W3CDTF">2022-03-08T21:54:40Z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0x010100FECFA1E245530B4792F09A51240E4736</vt:lpwstr>
  </property>
</Properties>
</file>